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3" r:id="rId2"/>
    <p:sldId id="256" r:id="rId3"/>
    <p:sldId id="257" r:id="rId4"/>
    <p:sldId id="265" r:id="rId5"/>
    <p:sldId id="262" r:id="rId6"/>
    <p:sldId id="258" r:id="rId7"/>
    <p:sldId id="264" r:id="rId8"/>
    <p:sldId id="261" r:id="rId9"/>
    <p:sldId id="259" r:id="rId10"/>
    <p:sldId id="266" r:id="rId11"/>
    <p:sldId id="267" r:id="rId12"/>
  </p:sldIdLst>
  <p:sldSz cx="9144000" cy="6858000" type="screen4x3"/>
  <p:notesSz cx="6873875" cy="1006316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menten- und Mikrofonkabel" id="{F1AEA686-A62B-4A6D-B9BA-BBA88CF5A722}">
          <p14:sldIdLst>
            <p14:sldId id="263"/>
            <p14:sldId id="256"/>
            <p14:sldId id="257"/>
            <p14:sldId id="265"/>
          </p14:sldIdLst>
        </p14:section>
        <p14:section name="Lautsprecherkabel" id="{26E3A2E9-453A-4569-879B-17907EC2CA74}">
          <p14:sldIdLst>
            <p14:sldId id="262"/>
            <p14:sldId id="258"/>
            <p14:sldId id="264"/>
            <p14:sldId id="261"/>
            <p14:sldId id="259"/>
          </p14:sldIdLst>
        </p14:section>
        <p14:section name="Sonstige Kabel" id="{C9CC5E4B-E903-4581-812E-6C84FDF99483}">
          <p14:sldIdLst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752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66"/>
    <a:srgbClr val="7D7D7D"/>
    <a:srgbClr val="800000"/>
    <a:srgbClr val="0066FF"/>
    <a:srgbClr val="DDDDDD"/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6" autoAdjust="0"/>
  </p:normalViewPr>
  <p:slideViewPr>
    <p:cSldViewPr>
      <p:cViewPr varScale="1">
        <p:scale>
          <a:sx n="120" d="100"/>
          <a:sy n="120" d="100"/>
        </p:scale>
        <p:origin x="546" y="114"/>
      </p:cViewPr>
      <p:guideLst>
        <p:guide orient="horz" pos="1752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n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image" Target="../media/image25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png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image" Target="../media/image2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>
            <a:lvl1pPr defTabSz="968375">
              <a:defRPr sz="1300" smtClean="0">
                <a:latin typeface="Times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5725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 smtClean="0">
                <a:latin typeface="Times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59925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defTabSz="968375">
              <a:defRPr sz="1300" smtClean="0">
                <a:latin typeface="Times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5725" y="9559925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/>
            </a:lvl1pPr>
          </a:lstStyle>
          <a:p>
            <a:fld id="{7B476003-28F9-4E0F-99A4-D279E3F92A74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>
            <a:lvl1pPr defTabSz="968375">
              <a:defRPr sz="1300" smtClean="0">
                <a:latin typeface="Times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5725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 smtClean="0">
                <a:latin typeface="Times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638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20750" y="754063"/>
            <a:ext cx="5033963" cy="3775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779963"/>
            <a:ext cx="5041900" cy="452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 smtClean="0"/>
              <a:t>Mastertextformat bearbeiten</a:t>
            </a:r>
          </a:p>
          <a:p>
            <a:pPr lvl="1"/>
            <a:r>
              <a:rPr lang="de-DE" altLang="de-DE" noProof="0" smtClean="0"/>
              <a:t>Zweite Ebene</a:t>
            </a:r>
          </a:p>
          <a:p>
            <a:pPr lvl="2"/>
            <a:r>
              <a:rPr lang="de-DE" altLang="de-DE" noProof="0" smtClean="0"/>
              <a:t>Dritte Ebene</a:t>
            </a:r>
          </a:p>
          <a:p>
            <a:pPr lvl="3"/>
            <a:r>
              <a:rPr lang="de-DE" altLang="de-DE" noProof="0" smtClean="0"/>
              <a:t>Vierte Ebene</a:t>
            </a:r>
          </a:p>
          <a:p>
            <a:pPr lvl="4"/>
            <a:r>
              <a:rPr lang="de-DE" altLang="de-DE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59925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defTabSz="968375">
              <a:defRPr sz="1300" smtClean="0">
                <a:latin typeface="Times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5725" y="9559925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/>
            </a:lvl1pPr>
          </a:lstStyle>
          <a:p>
            <a:fld id="{99D2D289-3066-462D-AA09-16EBA700982B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336925" y="6477000"/>
            <a:ext cx="4127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3A771AC-C82F-42E2-84AD-7DB7BFE97E84}" type="slidenum">
              <a:rPr lang="de-DE" altLang="de-DE" sz="900">
                <a:solidFill>
                  <a:srgbClr val="7D7D7D"/>
                </a:solidFill>
                <a:latin typeface="Arial" panose="020B0604020202020204" pitchFamily="34" charset="0"/>
              </a:rPr>
              <a:pPr/>
              <a:t>‹Nr.›</a:t>
            </a:fld>
            <a:endParaRPr lang="de-DE" altLang="de-DE" sz="900">
              <a:solidFill>
                <a:srgbClr val="7D7D7D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5889625" y="25844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871663" y="1323975"/>
            <a:ext cx="5399087" cy="421005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66227418"/>
      </p:ext>
    </p:extLst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6789442"/>
      </p:ext>
    </p:extLst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7714545"/>
      </p:ext>
    </p:extLst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005539"/>
      </p:ext>
    </p:extLst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70613798"/>
      </p:ext>
    </p:extLst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4905213"/>
      </p:ext>
    </p:extLst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7181194"/>
      </p:ext>
    </p:extLst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098475"/>
      </p:ext>
    </p:extLst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139467"/>
      </p:ext>
    </p:extLst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59277552"/>
      </p:ext>
    </p:extLst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92680012"/>
      </p:ext>
    </p:extLst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30"/>
          <p:cNvSpPr txBox="1">
            <a:spLocks noChangeArrowheads="1"/>
          </p:cNvSpPr>
          <p:nvPr/>
        </p:nvSpPr>
        <p:spPr bwMode="auto">
          <a:xfrm>
            <a:off x="5889625" y="25844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027" name="Rectangle 46"/>
          <p:cNvSpPr>
            <a:spLocks noChangeArrowheads="1"/>
          </p:cNvSpPr>
          <p:nvPr/>
        </p:nvSpPr>
        <p:spPr bwMode="auto">
          <a:xfrm>
            <a:off x="1871663" y="1323975"/>
            <a:ext cx="5399087" cy="421005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1028" name="Line 47"/>
          <p:cNvSpPr>
            <a:spLocks noChangeShapeType="1"/>
          </p:cNvSpPr>
          <p:nvPr userDrawn="1"/>
        </p:nvSpPr>
        <p:spPr bwMode="auto">
          <a:xfrm>
            <a:off x="2057400" y="1295400"/>
            <a:ext cx="0" cy="4267200"/>
          </a:xfrm>
          <a:prstGeom prst="line">
            <a:avLst/>
          </a:prstGeom>
          <a:noFill/>
          <a:ln w="9525" cap="rnd">
            <a:solidFill>
              <a:srgbClr val="DDDDDD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9" name="Line 48"/>
          <p:cNvSpPr>
            <a:spLocks noChangeShapeType="1"/>
          </p:cNvSpPr>
          <p:nvPr userDrawn="1"/>
        </p:nvSpPr>
        <p:spPr bwMode="auto">
          <a:xfrm>
            <a:off x="7086600" y="1295400"/>
            <a:ext cx="0" cy="4267200"/>
          </a:xfrm>
          <a:prstGeom prst="line">
            <a:avLst/>
          </a:prstGeom>
          <a:noFill/>
          <a:ln w="9525" cap="rnd">
            <a:solidFill>
              <a:srgbClr val="DDDDDD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randomBar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20000"/>
        </a:spcBef>
        <a:spcAft>
          <a:spcPct val="0"/>
        </a:spcAft>
        <a:buClr>
          <a:srgbClr val="FE0000"/>
        </a:buClr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8191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Times" charset="0"/>
        </a:defRPr>
      </a:lvl2pPr>
      <a:lvl3pPr marL="1238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" charset="0"/>
        </a:defRPr>
      </a:lvl3pPr>
      <a:lvl4pPr marL="16573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" charset="0"/>
        </a:defRPr>
      </a:lvl4pPr>
      <a:lvl5pPr marL="20764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5pPr>
      <a:lvl6pPr marL="25336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6pPr>
      <a:lvl7pPr marL="29908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7pPr>
      <a:lvl8pPr marL="34480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8pPr>
      <a:lvl9pPr marL="39052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.png"/><Relationship Id="rId5" Type="http://schemas.openxmlformats.org/officeDocument/2006/relationships/image" Target="../media/image28.jpe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oleObject" Target="../embeddings/oleObject12.bin"/><Relationship Id="rId7" Type="http://schemas.openxmlformats.org/officeDocument/2006/relationships/image" Target="../media/image30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png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4.png"/><Relationship Id="rId4" Type="http://schemas.openxmlformats.org/officeDocument/2006/relationships/image" Target="../media/image27.png"/><Relationship Id="rId9" Type="http://schemas.openxmlformats.org/officeDocument/2006/relationships/image" Target="../media/image3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jpeg"/><Relationship Id="rId7" Type="http://schemas.openxmlformats.org/officeDocument/2006/relationships/image" Target="../media/image10.png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3.jpeg"/><Relationship Id="rId5" Type="http://schemas.openxmlformats.org/officeDocument/2006/relationships/image" Target="../media/image9.png"/><Relationship Id="rId10" Type="http://schemas.openxmlformats.org/officeDocument/2006/relationships/image" Target="../media/image12.jpeg"/><Relationship Id="rId4" Type="http://schemas.openxmlformats.org/officeDocument/2006/relationships/oleObject" Target="../embeddings/oleObject2.bin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png"/><Relationship Id="rId4" Type="http://schemas.openxmlformats.org/officeDocument/2006/relationships/image" Target="../media/image1.jpeg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3.png"/><Relationship Id="rId7" Type="http://schemas.openxmlformats.org/officeDocument/2006/relationships/image" Target="../media/image17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hyperlink" Target="http://www.stefan-klebs.de/" TargetMode="External"/><Relationship Id="rId5" Type="http://schemas.openxmlformats.org/officeDocument/2006/relationships/image" Target="../media/image16.png"/><Relationship Id="rId4" Type="http://schemas.openxmlformats.org/officeDocument/2006/relationships/oleObject" Target="../embeddings/oleObject6.bin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21.jpe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jpeg"/><Relationship Id="rId5" Type="http://schemas.openxmlformats.org/officeDocument/2006/relationships/image" Target="../media/image24.png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oleObject" Target="../embeddings/oleObject9.bin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22.png"/><Relationship Id="rId10" Type="http://schemas.openxmlformats.org/officeDocument/2006/relationships/image" Target="../media/image4.png"/><Relationship Id="rId4" Type="http://schemas.openxmlformats.org/officeDocument/2006/relationships/image" Target="../media/image25.png"/><Relationship Id="rId9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5" descr="1051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55906">
            <a:off x="5710238" y="2138170"/>
            <a:ext cx="12192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7" descr="NEUTRIK NP 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38491">
            <a:off x="3862388" y="2236594"/>
            <a:ext cx="1296988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9" name="Text Box 4"/>
          <p:cNvSpPr txBox="1">
            <a:spLocks noChangeArrowheads="1"/>
          </p:cNvSpPr>
          <p:nvPr/>
        </p:nvSpPr>
        <p:spPr bwMode="auto">
          <a:xfrm>
            <a:off x="2053728" y="1772210"/>
            <a:ext cx="495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4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 gibt zwei Gruppen von </a:t>
            </a:r>
            <a:r>
              <a:rPr lang="de-DE" altLang="de-DE" sz="1400" dirty="0" err="1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Steckertypen</a:t>
            </a:r>
            <a:r>
              <a:rPr lang="de-DE" altLang="de-DE" sz="14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XLR </a:t>
            </a:r>
            <a:r>
              <a:rPr lang="de-DE" altLang="de-DE" sz="14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 Klinkenstecker</a:t>
            </a: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de-DE" altLang="de-DE" sz="14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1907704" y="1371600"/>
            <a:ext cx="5328592" cy="329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de-DE" altLang="de-DE" sz="1600" b="0" dirty="0" err="1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Steckertypen</a:t>
            </a:r>
            <a:endParaRPr lang="de-DE" altLang="de-DE" sz="1600" b="0" dirty="0" smtClean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104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511232"/>
            <a:ext cx="1641475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oup 6"/>
          <p:cNvGrpSpPr>
            <a:grpSpLocks/>
          </p:cNvGrpSpPr>
          <p:nvPr/>
        </p:nvGrpSpPr>
        <p:grpSpPr bwMode="auto">
          <a:xfrm>
            <a:off x="199143" y="152400"/>
            <a:ext cx="6121400" cy="989013"/>
            <a:chOff x="158" y="96"/>
            <a:chExt cx="2314" cy="623"/>
          </a:xfrm>
        </p:grpSpPr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158" y="96"/>
              <a:ext cx="2314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r>
                <a:rPr lang="de-DE" altLang="de-DE" sz="2000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Kabel konfektionieren</a:t>
              </a:r>
              <a:endParaRPr lang="de-DE" altLang="de-DE" sz="2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158" y="527"/>
              <a:ext cx="231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altLang="de-DE" sz="1400" dirty="0" smtClean="0">
                  <a:solidFill>
                    <a:schemeClr val="bg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Instrumenten- und Mikrofonkabel</a:t>
              </a:r>
              <a:endParaRPr lang="de-DE" altLang="de-DE" sz="14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pic>
        <p:nvPicPr>
          <p:cNvPr id="18" name="Grafik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538" y="111125"/>
            <a:ext cx="33496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feld 18"/>
          <p:cNvSpPr txBox="1"/>
          <p:nvPr/>
        </p:nvSpPr>
        <p:spPr>
          <a:xfrm>
            <a:off x="6985000" y="152400"/>
            <a:ext cx="1976438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http://www.stefan-klebs.de</a:t>
            </a:r>
            <a:endParaRPr lang="de-DE" sz="10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0" name="Gerader Verbinder 2"/>
          <p:cNvCxnSpPr>
            <a:cxnSpLocks noChangeShapeType="1"/>
          </p:cNvCxnSpPr>
          <p:nvPr/>
        </p:nvCxnSpPr>
        <p:spPr bwMode="auto">
          <a:xfrm>
            <a:off x="179388" y="620713"/>
            <a:ext cx="8736012" cy="0"/>
          </a:xfrm>
          <a:prstGeom prst="line">
            <a:avLst/>
          </a:prstGeom>
          <a:noFill/>
          <a:ln w="38100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1907704" y="3564248"/>
            <a:ext cx="178482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XLR-Stecker</a:t>
            </a:r>
            <a:b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gibt es mit 3, 5 </a:t>
            </a:r>
            <a:b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oder mehr Polen</a:t>
            </a:r>
            <a:endParaRPr lang="de-DE" altLang="de-DE" sz="14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734180" y="3589725"/>
            <a:ext cx="3502116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Klinkenstecker</a:t>
            </a:r>
            <a:b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gibt es in den Ausführungen</a:t>
            </a:r>
            <a:b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40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balanced</a:t>
            </a: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(L) und </a:t>
            </a:r>
            <a:r>
              <a:rPr lang="de-DE" altLang="de-DE" sz="140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unbalanced</a:t>
            </a: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(R)</a:t>
            </a:r>
            <a:b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e-DE" altLang="de-DE" sz="14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>
    <p:randomBa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65224"/>
              </p:ext>
            </p:extLst>
          </p:nvPr>
        </p:nvGraphicFramePr>
        <p:xfrm>
          <a:off x="2411760" y="2348880"/>
          <a:ext cx="1128713" cy="1128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Bitmap-Bild" r:id="rId3" imgW="1209524" imgH="1209524" progId="Paint.Picture">
                  <p:embed/>
                </p:oleObj>
              </mc:Choice>
              <mc:Fallback>
                <p:oleObj name="Bitmap-Bild" r:id="rId3" imgW="1209524" imgH="1209524" progId="Paint.Picture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348880"/>
                        <a:ext cx="1128713" cy="1128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Picture 82" descr="D340830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11604">
            <a:off x="5380193" y="2012621"/>
            <a:ext cx="1363316" cy="2076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3" name="Text Box 5"/>
          <p:cNvSpPr txBox="1">
            <a:spLocks noChangeArrowheads="1"/>
          </p:cNvSpPr>
          <p:nvPr/>
        </p:nvSpPr>
        <p:spPr bwMode="auto">
          <a:xfrm>
            <a:off x="1907704" y="1625995"/>
            <a:ext cx="532859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4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Die sonstigen Kabel sind in der Regel aus der </a:t>
            </a:r>
            <a:r>
              <a:rPr lang="de-DE" altLang="de-DE" sz="1400" dirty="0" err="1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HiFi</a:t>
            </a:r>
            <a:r>
              <a:rPr lang="de-DE" altLang="de-DE" sz="14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-Welt übernommen und werden hier und da angetroffen. </a:t>
            </a:r>
            <a:r>
              <a:rPr lang="de-DE" altLang="de-DE" sz="14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 </a:t>
            </a:r>
            <a:r>
              <a:rPr lang="de-DE" altLang="de-DE" sz="14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Normalfall </a:t>
            </a:r>
            <a:r>
              <a:rPr lang="de-DE" altLang="de-DE" sz="14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sind sie nicht so belastbar wie PA-Stecker, aber ihr solltet zumindest wissen, wie sie zu löten sind.</a:t>
            </a:r>
          </a:p>
        </p:txBody>
      </p:sp>
      <p:grpSp>
        <p:nvGrpSpPr>
          <p:cNvPr id="13" name="Group 6"/>
          <p:cNvGrpSpPr>
            <a:grpSpLocks/>
          </p:cNvGrpSpPr>
          <p:nvPr/>
        </p:nvGrpSpPr>
        <p:grpSpPr bwMode="auto">
          <a:xfrm>
            <a:off x="199143" y="152400"/>
            <a:ext cx="6121400" cy="989013"/>
            <a:chOff x="158" y="96"/>
            <a:chExt cx="2314" cy="623"/>
          </a:xfrm>
        </p:grpSpPr>
        <p:sp>
          <p:nvSpPr>
            <p:cNvPr id="14" name="Rectangle 7"/>
            <p:cNvSpPr>
              <a:spLocks noChangeArrowheads="1"/>
            </p:cNvSpPr>
            <p:nvPr/>
          </p:nvSpPr>
          <p:spPr bwMode="auto">
            <a:xfrm>
              <a:off x="158" y="96"/>
              <a:ext cx="2314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r>
                <a:rPr lang="de-DE" altLang="de-DE" sz="2000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Kabel konfektionieren</a:t>
              </a:r>
              <a:endParaRPr lang="de-DE" altLang="de-DE" sz="2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158" y="527"/>
              <a:ext cx="231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altLang="de-DE" sz="1400" dirty="0" smtClean="0">
                  <a:solidFill>
                    <a:schemeClr val="bg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Sonstige Kabel</a:t>
              </a:r>
              <a:endParaRPr lang="de-DE" altLang="de-DE" sz="14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pic>
        <p:nvPicPr>
          <p:cNvPr id="16" name="Grafik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538" y="111125"/>
            <a:ext cx="33496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feld 16"/>
          <p:cNvSpPr txBox="1"/>
          <p:nvPr/>
        </p:nvSpPr>
        <p:spPr>
          <a:xfrm>
            <a:off x="6985000" y="152400"/>
            <a:ext cx="1976438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http://www.stefan-klebs.de</a:t>
            </a:r>
            <a:endParaRPr lang="de-DE" sz="10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8" name="Gerader Verbinder 2"/>
          <p:cNvCxnSpPr>
            <a:cxnSpLocks noChangeShapeType="1"/>
          </p:cNvCxnSpPr>
          <p:nvPr/>
        </p:nvCxnSpPr>
        <p:spPr bwMode="auto">
          <a:xfrm>
            <a:off x="179388" y="620713"/>
            <a:ext cx="8736012" cy="0"/>
          </a:xfrm>
          <a:prstGeom prst="line">
            <a:avLst/>
          </a:prstGeom>
          <a:noFill/>
          <a:ln w="38100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124824" y="1671736"/>
            <a:ext cx="495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de-DE" altLang="de-DE" sz="14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Rectangle 6"/>
          <p:cNvSpPr txBox="1">
            <a:spLocks noChangeArrowheads="1"/>
          </p:cNvSpPr>
          <p:nvPr/>
        </p:nvSpPr>
        <p:spPr bwMode="auto">
          <a:xfrm>
            <a:off x="1907704" y="1371600"/>
            <a:ext cx="5328592" cy="33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600" b="0" kern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Steckertypen</a:t>
            </a:r>
            <a:endParaRPr lang="de-DE" altLang="de-DE" sz="1600" b="0" kern="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835696" y="3212976"/>
            <a:ext cx="28803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RCA-</a:t>
            </a:r>
            <a:r>
              <a:rPr lang="de-DE" altLang="de-DE" sz="1200" dirty="0" err="1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Cinch</a:t>
            </a: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-Stecker </a:t>
            </a:r>
            <a:r>
              <a:rPr lang="de-DE" altLang="de-DE" sz="12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sind </a:t>
            </a: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vor allem in </a:t>
            </a:r>
            <a:r>
              <a:rPr lang="de-DE" altLang="de-DE" sz="12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der DJ-Technik und im </a:t>
            </a:r>
            <a:r>
              <a:rPr lang="de-DE" altLang="de-DE" sz="1200" dirty="0" err="1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HiFi</a:t>
            </a:r>
            <a:r>
              <a:rPr lang="de-DE" altLang="de-DE" sz="12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-Bereich gebräuchlich. </a:t>
            </a: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Bei </a:t>
            </a:r>
            <a:r>
              <a:rPr lang="de-DE" altLang="de-DE" sz="12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der Qualität gibt es große </a:t>
            </a: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Unter-schiede. Wirklich </a:t>
            </a:r>
            <a:r>
              <a:rPr lang="de-DE" altLang="de-DE" sz="12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akzeptable Stecker gibt es ab </a:t>
            </a:r>
            <a:r>
              <a:rPr lang="de-DE" altLang="de-DE" sz="1200" dirty="0" err="1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</a:t>
            </a:r>
            <a:r>
              <a:rPr lang="de-DE" altLang="de-DE" sz="12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3,50 </a:t>
            </a: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€. Am </a:t>
            </a:r>
            <a:r>
              <a:rPr lang="de-DE" altLang="de-DE" sz="12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großen Mischpult ist häufig ein Adapterkabel RCA-Klinke </a:t>
            </a: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sinn-voller</a:t>
            </a:r>
            <a:r>
              <a:rPr lang="de-DE" altLang="de-DE" sz="12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weil oft der </a:t>
            </a:r>
            <a:r>
              <a:rPr lang="de-DE" altLang="de-DE" sz="1200" dirty="0" err="1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Cinch</a:t>
            </a:r>
            <a:r>
              <a:rPr lang="de-DE" altLang="de-DE" sz="12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-Eingang nicht per Equalizer regelbar ist.</a:t>
            </a:r>
            <a:endParaRPr lang="de-DE" altLang="de-DE" sz="1200" dirty="0">
              <a:solidFill>
                <a:srgbClr val="7D7D7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Rectangle 80"/>
          <p:cNvSpPr>
            <a:spLocks noChangeArrowheads="1"/>
          </p:cNvSpPr>
          <p:nvPr/>
        </p:nvSpPr>
        <p:spPr bwMode="auto">
          <a:xfrm>
            <a:off x="4932114" y="3460726"/>
            <a:ext cx="230418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DIN-Stecker wurden in </a:t>
            </a: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den </a:t>
            </a:r>
            <a:r>
              <a:rPr lang="de-DE" altLang="de-DE" sz="12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70er </a:t>
            </a: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Jahren als </a:t>
            </a:r>
            <a:b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Mikrofon- und Kopfhörer-</a:t>
            </a:r>
            <a:b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200" dirty="0" err="1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stecker</a:t>
            </a: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Es </a:t>
            </a:r>
            <a:r>
              <a:rPr lang="de-DE" altLang="de-DE" sz="12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gab sie mit </a:t>
            </a: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unterschiedlicher </a:t>
            </a:r>
            <a:r>
              <a:rPr lang="de-DE" altLang="de-DE" sz="12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Anzahl </a:t>
            </a: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Polen</a:t>
            </a:r>
            <a:r>
              <a:rPr lang="de-DE" altLang="de-DE" sz="12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Hier werden die </a:t>
            </a: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fünfpoligen </a:t>
            </a:r>
            <a:r>
              <a:rPr lang="de-DE" altLang="de-DE" sz="12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Exemplare </a:t>
            </a: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erklärt</a:t>
            </a:r>
            <a:r>
              <a:rPr lang="de-DE" altLang="de-DE" sz="12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die heute noch </a:t>
            </a: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2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für Midi verwendet </a:t>
            </a:r>
            <a:r>
              <a:rPr lang="de-DE" altLang="de-DE" sz="12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werden.</a:t>
            </a:r>
          </a:p>
        </p:txBody>
      </p:sp>
    </p:spTree>
  </p:cSld>
  <p:clrMapOvr>
    <a:masterClrMapping/>
  </p:clrMapOvr>
  <p:transition>
    <p:randomBa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373750"/>
              </p:ext>
            </p:extLst>
          </p:nvPr>
        </p:nvGraphicFramePr>
        <p:xfrm>
          <a:off x="435992" y="2552326"/>
          <a:ext cx="21336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2" name="Bitmap-Bild" r:id="rId3" imgW="1209524" imgH="1209524" progId="Paint.Picture">
                  <p:embed/>
                </p:oleObj>
              </mc:Choice>
              <mc:Fallback>
                <p:oleObj name="Bitmap-Bild" r:id="rId3" imgW="1209524" imgH="1209524" progId="Paint.Picture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992" y="2552326"/>
                        <a:ext cx="21336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52413" y="1270000"/>
            <a:ext cx="8637587" cy="4318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4572000" y="1316038"/>
            <a:ext cx="0" cy="4267200"/>
          </a:xfrm>
          <a:prstGeom prst="line">
            <a:avLst/>
          </a:prstGeom>
          <a:noFill/>
          <a:ln w="9525" cap="rnd">
            <a:solidFill>
              <a:srgbClr val="DDDDDD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23279" y="1340768"/>
            <a:ext cx="21403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de-DE" altLang="de-DE" sz="16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RCA-</a:t>
            </a:r>
            <a:r>
              <a:rPr lang="de-DE" altLang="de-DE" sz="1600" b="1" dirty="0" err="1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Cinch</a:t>
            </a:r>
            <a:r>
              <a:rPr lang="de-DE" altLang="de-DE" sz="16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-Audio</a:t>
            </a:r>
          </a:p>
        </p:txBody>
      </p:sp>
      <p:graphicFrame>
        <p:nvGraphicFramePr>
          <p:cNvPr id="32798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647062"/>
              </p:ext>
            </p:extLst>
          </p:nvPr>
        </p:nvGraphicFramePr>
        <p:xfrm>
          <a:off x="2990279" y="1772568"/>
          <a:ext cx="1509713" cy="639883"/>
        </p:xfrm>
        <a:graphic>
          <a:graphicData uri="http://schemas.openxmlformats.org/drawingml/2006/table">
            <a:tbl>
              <a:tblPr/>
              <a:tblGrid>
                <a:gridCol w="21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Schirmung, Signalmasse</a:t>
                      </a: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6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Signal</a:t>
                      </a: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58" name="Line 44"/>
          <p:cNvSpPr>
            <a:spLocks noChangeShapeType="1"/>
          </p:cNvSpPr>
          <p:nvPr/>
        </p:nvSpPr>
        <p:spPr bwMode="auto">
          <a:xfrm>
            <a:off x="722536" y="2996804"/>
            <a:ext cx="3417416" cy="204010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59" name="Text Box 45"/>
          <p:cNvSpPr txBox="1">
            <a:spLocks noChangeArrowheads="1"/>
          </p:cNvSpPr>
          <p:nvPr/>
        </p:nvSpPr>
        <p:spPr bwMode="auto">
          <a:xfrm>
            <a:off x="551879" y="2904455"/>
            <a:ext cx="228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de-DE" sz="1000"/>
              <a:t>2</a:t>
            </a:r>
            <a:endParaRPr lang="de-DE" altLang="de-DE" sz="1000"/>
          </a:p>
        </p:txBody>
      </p:sp>
      <p:sp>
        <p:nvSpPr>
          <p:cNvPr id="14360" name="Text Box 46"/>
          <p:cNvSpPr txBox="1">
            <a:spLocks noChangeArrowheads="1"/>
          </p:cNvSpPr>
          <p:nvPr/>
        </p:nvSpPr>
        <p:spPr bwMode="auto">
          <a:xfrm>
            <a:off x="1161479" y="3285455"/>
            <a:ext cx="228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de-DE" sz="1000"/>
              <a:t>1</a:t>
            </a:r>
            <a:endParaRPr lang="de-DE" altLang="de-DE" sz="1000"/>
          </a:p>
        </p:txBody>
      </p:sp>
      <p:sp>
        <p:nvSpPr>
          <p:cNvPr id="14361" name="Line 58"/>
          <p:cNvSpPr>
            <a:spLocks noChangeShapeType="1"/>
          </p:cNvSpPr>
          <p:nvPr/>
        </p:nvSpPr>
        <p:spPr bwMode="auto">
          <a:xfrm flipH="1" flipV="1">
            <a:off x="1227636" y="3401444"/>
            <a:ext cx="1676400" cy="1066800"/>
          </a:xfrm>
          <a:prstGeom prst="line">
            <a:avLst/>
          </a:prstGeom>
          <a:noFill/>
          <a:ln w="381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62" name="Line 59"/>
          <p:cNvSpPr>
            <a:spLocks noChangeShapeType="1"/>
          </p:cNvSpPr>
          <p:nvPr/>
        </p:nvSpPr>
        <p:spPr bwMode="auto">
          <a:xfrm flipH="1" flipV="1">
            <a:off x="2051720" y="3973589"/>
            <a:ext cx="228600" cy="228600"/>
          </a:xfrm>
          <a:prstGeom prst="line">
            <a:avLst/>
          </a:prstGeom>
          <a:noFill/>
          <a:ln w="9525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63" name="Rectangle 60"/>
          <p:cNvSpPr>
            <a:spLocks noChangeArrowheads="1"/>
          </p:cNvSpPr>
          <p:nvPr/>
        </p:nvSpPr>
        <p:spPr bwMode="auto">
          <a:xfrm rot="1754433">
            <a:off x="2204120" y="4430789"/>
            <a:ext cx="2143125" cy="293688"/>
          </a:xfrm>
          <a:prstGeom prst="rect">
            <a:avLst/>
          </a:prstGeom>
          <a:solidFill>
            <a:srgbClr val="FFCC66">
              <a:alpha val="70195"/>
            </a:srgbClr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14364" name="Line 61"/>
          <p:cNvSpPr>
            <a:spLocks noChangeShapeType="1"/>
          </p:cNvSpPr>
          <p:nvPr/>
        </p:nvSpPr>
        <p:spPr bwMode="auto">
          <a:xfrm flipH="1">
            <a:off x="2051720" y="3973589"/>
            <a:ext cx="341313" cy="0"/>
          </a:xfrm>
          <a:prstGeom prst="line">
            <a:avLst/>
          </a:prstGeom>
          <a:noFill/>
          <a:ln w="9525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14366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730920"/>
              </p:ext>
            </p:extLst>
          </p:nvPr>
        </p:nvGraphicFramePr>
        <p:xfrm>
          <a:off x="475679" y="1761455"/>
          <a:ext cx="13811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3" name="Bitmap-Bild" r:id="rId5" imgW="1380952" imgH="752381" progId="Paint.Picture">
                  <p:embed/>
                </p:oleObj>
              </mc:Choice>
              <mc:Fallback>
                <p:oleObj name="Bitmap-Bild" r:id="rId5" imgW="1380952" imgH="752381" progId="Paint.Picture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679" y="1761455"/>
                        <a:ext cx="1381125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67" name="Picture 70" descr="PEA00380920_bi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36" y="4439069"/>
            <a:ext cx="9906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82" descr="D340830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333316" y="2460032"/>
            <a:ext cx="2259013" cy="344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4704551" y="1304122"/>
            <a:ext cx="25330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de-DE" altLang="de-DE" sz="16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Midi-Stecker</a:t>
            </a:r>
            <a:r>
              <a:rPr lang="de-DE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6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5-polig</a:t>
            </a:r>
          </a:p>
        </p:txBody>
      </p:sp>
      <p:graphicFrame>
        <p:nvGraphicFramePr>
          <p:cNvPr id="30" name="Group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640492"/>
              </p:ext>
            </p:extLst>
          </p:nvPr>
        </p:nvGraphicFramePr>
        <p:xfrm>
          <a:off x="6971466" y="1834913"/>
          <a:ext cx="1981200" cy="1582738"/>
        </p:xfrm>
        <a:graphic>
          <a:graphicData uri="http://schemas.openxmlformats.org/drawingml/2006/table">
            <a:tbl>
              <a:tblPr/>
              <a:tblGrid>
                <a:gridCol w="282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Schirmung, Signalmasse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Signal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Signal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1" name="Picture 68" descr="5pol%2520DIN%2520Steck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1241" y="1834913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tangle 60"/>
          <p:cNvSpPr>
            <a:spLocks noChangeArrowheads="1"/>
          </p:cNvSpPr>
          <p:nvPr/>
        </p:nvSpPr>
        <p:spPr bwMode="auto">
          <a:xfrm rot="1592264">
            <a:off x="6874353" y="4801914"/>
            <a:ext cx="2143125" cy="293688"/>
          </a:xfrm>
          <a:prstGeom prst="rect">
            <a:avLst/>
          </a:prstGeom>
          <a:solidFill>
            <a:srgbClr val="FFCC66">
              <a:alpha val="70195"/>
            </a:srgbClr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33" name="Line 44"/>
          <p:cNvSpPr>
            <a:spLocks noChangeShapeType="1"/>
          </p:cNvSpPr>
          <p:nvPr/>
        </p:nvSpPr>
        <p:spPr bwMode="auto">
          <a:xfrm>
            <a:off x="5403591" y="3697282"/>
            <a:ext cx="3486409" cy="1781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" name="Line 67"/>
          <p:cNvSpPr>
            <a:spLocks noChangeShapeType="1"/>
          </p:cNvSpPr>
          <p:nvPr/>
        </p:nvSpPr>
        <p:spPr bwMode="auto">
          <a:xfrm>
            <a:off x="5403591" y="3474800"/>
            <a:ext cx="3496209" cy="1898415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" name="Line 58"/>
          <p:cNvSpPr>
            <a:spLocks noChangeShapeType="1"/>
          </p:cNvSpPr>
          <p:nvPr/>
        </p:nvSpPr>
        <p:spPr bwMode="auto">
          <a:xfrm flipH="1" flipV="1">
            <a:off x="5215784" y="3861048"/>
            <a:ext cx="2021831" cy="841396"/>
          </a:xfrm>
          <a:prstGeom prst="line">
            <a:avLst/>
          </a:prstGeom>
          <a:noFill/>
          <a:ln w="381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36" name="Group 6"/>
          <p:cNvGrpSpPr>
            <a:grpSpLocks/>
          </p:cNvGrpSpPr>
          <p:nvPr/>
        </p:nvGrpSpPr>
        <p:grpSpPr bwMode="auto">
          <a:xfrm>
            <a:off x="199143" y="152400"/>
            <a:ext cx="6121400" cy="989013"/>
            <a:chOff x="158" y="96"/>
            <a:chExt cx="2314" cy="623"/>
          </a:xfrm>
        </p:grpSpPr>
        <p:sp>
          <p:nvSpPr>
            <p:cNvPr id="37" name="Rectangle 7"/>
            <p:cNvSpPr>
              <a:spLocks noChangeArrowheads="1"/>
            </p:cNvSpPr>
            <p:nvPr/>
          </p:nvSpPr>
          <p:spPr bwMode="auto">
            <a:xfrm>
              <a:off x="158" y="96"/>
              <a:ext cx="2314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r>
                <a:rPr lang="de-DE" altLang="de-DE" sz="2000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Kabel konfektionieren</a:t>
              </a:r>
              <a:endParaRPr lang="de-DE" altLang="de-DE" sz="2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>
              <a:off x="158" y="527"/>
              <a:ext cx="231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altLang="de-DE" sz="1400" dirty="0" smtClean="0">
                  <a:solidFill>
                    <a:schemeClr val="bg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Sonstige Kabel</a:t>
              </a:r>
              <a:endParaRPr lang="de-DE" altLang="de-DE" sz="14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pic>
        <p:nvPicPr>
          <p:cNvPr id="39" name="Grafik 3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538" y="111125"/>
            <a:ext cx="33496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feld 39"/>
          <p:cNvSpPr txBox="1"/>
          <p:nvPr/>
        </p:nvSpPr>
        <p:spPr>
          <a:xfrm>
            <a:off x="6985000" y="152400"/>
            <a:ext cx="1976438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http://www.stefan-klebs.de</a:t>
            </a:r>
            <a:endParaRPr lang="de-DE" sz="10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41" name="Gerader Verbinder 2"/>
          <p:cNvCxnSpPr>
            <a:cxnSpLocks noChangeShapeType="1"/>
          </p:cNvCxnSpPr>
          <p:nvPr/>
        </p:nvCxnSpPr>
        <p:spPr bwMode="auto">
          <a:xfrm>
            <a:off x="179388" y="620713"/>
            <a:ext cx="8736012" cy="0"/>
          </a:xfrm>
          <a:prstGeom prst="line">
            <a:avLst/>
          </a:prstGeom>
          <a:noFill/>
          <a:ln w="38100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19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350" y="3500438"/>
            <a:ext cx="344805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Rechteck 39"/>
          <p:cNvSpPr/>
          <p:nvPr/>
        </p:nvSpPr>
        <p:spPr bwMode="auto">
          <a:xfrm rot="1072032">
            <a:off x="7768212" y="5018714"/>
            <a:ext cx="1204402" cy="357876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5124" name="Rectangle 26"/>
          <p:cNvSpPr>
            <a:spLocks noChangeArrowheads="1"/>
          </p:cNvSpPr>
          <p:nvPr/>
        </p:nvSpPr>
        <p:spPr bwMode="auto">
          <a:xfrm>
            <a:off x="252413" y="1270000"/>
            <a:ext cx="8637587" cy="4318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5125" name="Line 52"/>
          <p:cNvSpPr>
            <a:spLocks noChangeShapeType="1"/>
          </p:cNvSpPr>
          <p:nvPr/>
        </p:nvSpPr>
        <p:spPr bwMode="auto">
          <a:xfrm>
            <a:off x="4572000" y="1316038"/>
            <a:ext cx="0" cy="4267200"/>
          </a:xfrm>
          <a:prstGeom prst="line">
            <a:avLst/>
          </a:prstGeom>
          <a:noFill/>
          <a:ln w="9525" cap="rnd">
            <a:solidFill>
              <a:srgbClr val="DDDDDD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6" name="Text Box 56"/>
          <p:cNvSpPr txBox="1">
            <a:spLocks noChangeArrowheads="1"/>
          </p:cNvSpPr>
          <p:nvPr/>
        </p:nvSpPr>
        <p:spPr bwMode="auto">
          <a:xfrm>
            <a:off x="4495800" y="1484313"/>
            <a:ext cx="46482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de-DE" altLang="de-DE" sz="16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Kupplungsseite</a:t>
            </a:r>
          </a:p>
        </p:txBody>
      </p:sp>
      <p:sp>
        <p:nvSpPr>
          <p:cNvPr id="5129" name="Text Box 70"/>
          <p:cNvSpPr txBox="1">
            <a:spLocks noChangeArrowheads="1"/>
          </p:cNvSpPr>
          <p:nvPr/>
        </p:nvSpPr>
        <p:spPr bwMode="auto">
          <a:xfrm>
            <a:off x="325919" y="1484313"/>
            <a:ext cx="4191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de-DE" altLang="de-DE" sz="1600" b="1" dirty="0" err="1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Steckerseite</a:t>
            </a:r>
            <a:endParaRPr lang="de-DE" altLang="de-DE" sz="1600" b="1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284" name="Group 2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849799"/>
              </p:ext>
            </p:extLst>
          </p:nvPr>
        </p:nvGraphicFramePr>
        <p:xfrm>
          <a:off x="2905124" y="1997847"/>
          <a:ext cx="3251052" cy="1236663"/>
        </p:xfrm>
        <a:graphic>
          <a:graphicData uri="http://schemas.openxmlformats.org/drawingml/2006/table">
            <a:tbl>
              <a:tblPr/>
              <a:tblGrid>
                <a:gridCol w="462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8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1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Schirmung, evtl. mit Gehäuse (Pin 4) verbunden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9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Signal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5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Signal invertiert, bei </a:t>
                      </a: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unsymmetrischen </a:t>
                      </a:r>
                      <a:b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</a:b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Quellen </a:t>
                      </a: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auf Massepotenzial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9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Gehäuse (mit Pin 1 verbunden)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149" name="Text Box 148"/>
          <p:cNvSpPr txBox="1">
            <a:spLocks noChangeArrowheads="1"/>
          </p:cNvSpPr>
          <p:nvPr/>
        </p:nvSpPr>
        <p:spPr bwMode="auto">
          <a:xfrm>
            <a:off x="5083175" y="4221163"/>
            <a:ext cx="215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000"/>
              <a:t>1</a:t>
            </a:r>
          </a:p>
        </p:txBody>
      </p:sp>
      <p:sp>
        <p:nvSpPr>
          <p:cNvPr id="5150" name="Text Box 150"/>
          <p:cNvSpPr txBox="1">
            <a:spLocks noChangeArrowheads="1"/>
          </p:cNvSpPr>
          <p:nvPr/>
        </p:nvSpPr>
        <p:spPr bwMode="auto">
          <a:xfrm>
            <a:off x="4651375" y="4148138"/>
            <a:ext cx="2889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000"/>
              <a:t>3</a:t>
            </a:r>
          </a:p>
        </p:txBody>
      </p:sp>
      <p:sp>
        <p:nvSpPr>
          <p:cNvPr id="5151" name="Line 151"/>
          <p:cNvSpPr>
            <a:spLocks noChangeShapeType="1"/>
          </p:cNvSpPr>
          <p:nvPr/>
        </p:nvSpPr>
        <p:spPr bwMode="auto">
          <a:xfrm>
            <a:off x="5011738" y="3932238"/>
            <a:ext cx="3878262" cy="136897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52" name="Line 155"/>
          <p:cNvSpPr>
            <a:spLocks noChangeShapeType="1"/>
          </p:cNvSpPr>
          <p:nvPr/>
        </p:nvSpPr>
        <p:spPr bwMode="auto">
          <a:xfrm>
            <a:off x="5083175" y="4076700"/>
            <a:ext cx="3744913" cy="1296988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53" name="Rectangle 156"/>
          <p:cNvSpPr>
            <a:spLocks noChangeArrowheads="1"/>
          </p:cNvSpPr>
          <p:nvPr/>
        </p:nvSpPr>
        <p:spPr bwMode="auto">
          <a:xfrm rot="1176342">
            <a:off x="6013071" y="4760130"/>
            <a:ext cx="2925763" cy="253658"/>
          </a:xfrm>
          <a:prstGeom prst="rect">
            <a:avLst/>
          </a:prstGeom>
          <a:solidFill>
            <a:srgbClr val="FFCC66">
              <a:alpha val="70195"/>
            </a:srgbClr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5154" name="Line 157"/>
          <p:cNvSpPr>
            <a:spLocks noChangeShapeType="1"/>
          </p:cNvSpPr>
          <p:nvPr/>
        </p:nvSpPr>
        <p:spPr bwMode="auto">
          <a:xfrm flipH="1">
            <a:off x="5803900" y="4364038"/>
            <a:ext cx="288925" cy="0"/>
          </a:xfrm>
          <a:prstGeom prst="line">
            <a:avLst/>
          </a:prstGeom>
          <a:noFill/>
          <a:ln w="9525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55" name="Line 158"/>
          <p:cNvSpPr>
            <a:spLocks noChangeShapeType="1"/>
          </p:cNvSpPr>
          <p:nvPr/>
        </p:nvSpPr>
        <p:spPr bwMode="auto">
          <a:xfrm flipH="1" flipV="1">
            <a:off x="5083175" y="4221163"/>
            <a:ext cx="1009650" cy="214312"/>
          </a:xfrm>
          <a:prstGeom prst="line">
            <a:avLst/>
          </a:prstGeom>
          <a:noFill/>
          <a:ln w="28575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56" name="Line 159"/>
          <p:cNvSpPr>
            <a:spLocks noChangeShapeType="1"/>
          </p:cNvSpPr>
          <p:nvPr/>
        </p:nvSpPr>
        <p:spPr bwMode="auto">
          <a:xfrm flipH="1" flipV="1">
            <a:off x="5803900" y="4364038"/>
            <a:ext cx="288925" cy="144462"/>
          </a:xfrm>
          <a:prstGeom prst="line">
            <a:avLst/>
          </a:prstGeom>
          <a:noFill/>
          <a:ln w="9525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57" name="Text Box 191"/>
          <p:cNvSpPr txBox="1">
            <a:spLocks noChangeArrowheads="1"/>
          </p:cNvSpPr>
          <p:nvPr/>
        </p:nvSpPr>
        <p:spPr bwMode="auto">
          <a:xfrm>
            <a:off x="2916238" y="5661025"/>
            <a:ext cx="611981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20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Auf Nummerierung achten! </a:t>
            </a:r>
            <a:br>
              <a:rPr lang="de-DE" altLang="de-DE" sz="20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20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Stecker und Kupplung müssen auf der gleichen Nummer die selbe Ader führen.</a:t>
            </a:r>
            <a:endParaRPr lang="de-DE" altLang="de-DE" sz="20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158" name="Picture 193" descr="Schalt-XLR-XL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729288"/>
            <a:ext cx="2376488" cy="112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59" name="Line 207"/>
          <p:cNvSpPr>
            <a:spLocks noChangeShapeType="1"/>
          </p:cNvSpPr>
          <p:nvPr/>
        </p:nvSpPr>
        <p:spPr bwMode="auto">
          <a:xfrm flipV="1">
            <a:off x="4938713" y="4076700"/>
            <a:ext cx="144462" cy="144463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5160" name="Picture 2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989138"/>
            <a:ext cx="92392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1" name="Picture 2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828800"/>
            <a:ext cx="9715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62" name="Text Box 226"/>
          <p:cNvSpPr txBox="1">
            <a:spLocks noChangeArrowheads="1"/>
          </p:cNvSpPr>
          <p:nvPr/>
        </p:nvSpPr>
        <p:spPr bwMode="auto">
          <a:xfrm>
            <a:off x="4795838" y="3644900"/>
            <a:ext cx="2889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000"/>
              <a:t>2</a:t>
            </a:r>
          </a:p>
        </p:txBody>
      </p:sp>
      <p:graphicFrame>
        <p:nvGraphicFramePr>
          <p:cNvPr id="5163" name="Object 237"/>
          <p:cNvGraphicFramePr>
            <a:graphicFrameLocks noChangeAspect="1"/>
          </p:cNvGraphicFramePr>
          <p:nvPr/>
        </p:nvGraphicFramePr>
        <p:xfrm>
          <a:off x="3657600" y="4572000"/>
          <a:ext cx="144780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name="Bitmap-Bild" r:id="rId7" imgW="2010056" imgH="1371429" progId="Paint.Picture">
                  <p:embed/>
                </p:oleObj>
              </mc:Choice>
              <mc:Fallback>
                <p:oleObj name="Bitmap-Bild" r:id="rId7" imgW="2010056" imgH="1371429" progId="Paint.Picture">
                  <p:embed/>
                  <p:pic>
                    <p:nvPicPr>
                      <p:cNvPr id="0" name="Object 2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572000"/>
                        <a:ext cx="144780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" name="Group 6"/>
          <p:cNvGrpSpPr>
            <a:grpSpLocks/>
          </p:cNvGrpSpPr>
          <p:nvPr/>
        </p:nvGrpSpPr>
        <p:grpSpPr bwMode="auto">
          <a:xfrm>
            <a:off x="199143" y="152400"/>
            <a:ext cx="6121400" cy="989013"/>
            <a:chOff x="158" y="96"/>
            <a:chExt cx="2314" cy="623"/>
          </a:xfrm>
        </p:grpSpPr>
        <p:sp>
          <p:nvSpPr>
            <p:cNvPr id="35" name="Rectangle 7"/>
            <p:cNvSpPr>
              <a:spLocks noChangeArrowheads="1"/>
            </p:cNvSpPr>
            <p:nvPr/>
          </p:nvSpPr>
          <p:spPr bwMode="auto">
            <a:xfrm>
              <a:off x="158" y="96"/>
              <a:ext cx="2314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r>
                <a:rPr lang="de-DE" altLang="de-DE" sz="2000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Kabel konfektionieren</a:t>
              </a:r>
              <a:endParaRPr lang="de-DE" altLang="de-DE" sz="2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" name="Text Box 8"/>
            <p:cNvSpPr txBox="1">
              <a:spLocks noChangeArrowheads="1"/>
            </p:cNvSpPr>
            <p:nvPr/>
          </p:nvSpPr>
          <p:spPr bwMode="auto">
            <a:xfrm>
              <a:off x="158" y="527"/>
              <a:ext cx="231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altLang="de-DE" sz="1400" dirty="0" smtClean="0">
                  <a:solidFill>
                    <a:schemeClr val="bg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XLR-Mikrofonkabel – 3-polig</a:t>
              </a:r>
              <a:endParaRPr lang="de-DE" altLang="de-DE" sz="14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pic>
        <p:nvPicPr>
          <p:cNvPr id="37" name="Grafik 3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538" y="111125"/>
            <a:ext cx="33496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Textfeld 37"/>
          <p:cNvSpPr txBox="1"/>
          <p:nvPr/>
        </p:nvSpPr>
        <p:spPr>
          <a:xfrm>
            <a:off x="6985000" y="152400"/>
            <a:ext cx="1976438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http://www.stefan-klebs.de</a:t>
            </a:r>
            <a:endParaRPr lang="de-DE" sz="10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39" name="Gerader Verbinder 2"/>
          <p:cNvCxnSpPr>
            <a:cxnSpLocks noChangeShapeType="1"/>
          </p:cNvCxnSpPr>
          <p:nvPr/>
        </p:nvCxnSpPr>
        <p:spPr bwMode="auto">
          <a:xfrm>
            <a:off x="179388" y="620713"/>
            <a:ext cx="8736012" cy="0"/>
          </a:xfrm>
          <a:prstGeom prst="line">
            <a:avLst/>
          </a:prstGeom>
          <a:noFill/>
          <a:ln w="38100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32" descr="1051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16420">
            <a:off x="4914900" y="2941638"/>
            <a:ext cx="231457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Rechteck 50"/>
          <p:cNvSpPr/>
          <p:nvPr/>
        </p:nvSpPr>
        <p:spPr bwMode="auto">
          <a:xfrm rot="1843985">
            <a:off x="7198048" y="5321455"/>
            <a:ext cx="1275525" cy="405607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graphicFrame>
        <p:nvGraphicFramePr>
          <p:cNvPr id="6148" name="Object 2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041276"/>
              </p:ext>
            </p:extLst>
          </p:nvPr>
        </p:nvGraphicFramePr>
        <p:xfrm>
          <a:off x="381000" y="2819400"/>
          <a:ext cx="3467100" cy="291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1" name="Bitmap-Bild" r:id="rId4" imgW="3467584" imgH="2914286" progId="Paint.Picture">
                  <p:embed/>
                </p:oleObj>
              </mc:Choice>
              <mc:Fallback>
                <p:oleObj name="Bitmap-Bild" r:id="rId4" imgW="3467584" imgH="2914286" progId="Paint.Picture">
                  <p:embed/>
                  <p:pic>
                    <p:nvPicPr>
                      <p:cNvPr id="0" name="Object 2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819400"/>
                        <a:ext cx="3467100" cy="291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/>
          <p:cNvSpPr/>
          <p:nvPr/>
        </p:nvSpPr>
        <p:spPr bwMode="auto">
          <a:xfrm rot="1843985">
            <a:off x="3414262" y="5065793"/>
            <a:ext cx="1275525" cy="405607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252413" y="1270000"/>
            <a:ext cx="8637587" cy="4318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6150" name="Line 3"/>
          <p:cNvSpPr>
            <a:spLocks noChangeShapeType="1"/>
          </p:cNvSpPr>
          <p:nvPr/>
        </p:nvSpPr>
        <p:spPr bwMode="auto">
          <a:xfrm>
            <a:off x="4572000" y="1316038"/>
            <a:ext cx="0" cy="4267200"/>
          </a:xfrm>
          <a:prstGeom prst="line">
            <a:avLst/>
          </a:prstGeom>
          <a:noFill/>
          <a:ln w="9525" cap="rnd">
            <a:solidFill>
              <a:srgbClr val="DDDDDD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4572000" y="1484313"/>
            <a:ext cx="27590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de-DE" altLang="de-DE" sz="16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Klinke</a:t>
            </a:r>
            <a:r>
              <a:rPr lang="de-DE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6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unsymmetrisch</a:t>
            </a:r>
          </a:p>
        </p:txBody>
      </p:sp>
      <p:sp>
        <p:nvSpPr>
          <p:cNvPr id="6154" name="Text Box 13"/>
          <p:cNvSpPr txBox="1">
            <a:spLocks noChangeArrowheads="1"/>
          </p:cNvSpPr>
          <p:nvPr/>
        </p:nvSpPr>
        <p:spPr bwMode="auto">
          <a:xfrm>
            <a:off x="468313" y="1484313"/>
            <a:ext cx="24673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de-DE" altLang="de-DE" sz="16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Klinke</a:t>
            </a:r>
            <a:r>
              <a:rPr lang="de-DE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6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symmetrisch</a:t>
            </a:r>
          </a:p>
        </p:txBody>
      </p:sp>
      <p:graphicFrame>
        <p:nvGraphicFramePr>
          <p:cNvPr id="18599" name="Group 1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0909"/>
              </p:ext>
            </p:extLst>
          </p:nvPr>
        </p:nvGraphicFramePr>
        <p:xfrm>
          <a:off x="2590800" y="1989138"/>
          <a:ext cx="1981200" cy="935038"/>
        </p:xfrm>
        <a:graphic>
          <a:graphicData uri="http://schemas.openxmlformats.org/drawingml/2006/table">
            <a:tbl>
              <a:tblPr/>
              <a:tblGrid>
                <a:gridCol w="282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Schirmung, Signalmasse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Signal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Signal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653" name="Group 2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220861"/>
              </p:ext>
            </p:extLst>
          </p:nvPr>
        </p:nvGraphicFramePr>
        <p:xfrm>
          <a:off x="7239000" y="1916113"/>
          <a:ext cx="1509713" cy="639883"/>
        </p:xfrm>
        <a:graphic>
          <a:graphicData uri="http://schemas.openxmlformats.org/drawingml/2006/table">
            <a:tbl>
              <a:tblPr/>
              <a:tblGrid>
                <a:gridCol w="21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Schirmung, Signalmasse</a:t>
                      </a: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6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Signal</a:t>
                      </a: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180" name="Line 184"/>
          <p:cNvSpPr>
            <a:spLocks noChangeShapeType="1"/>
          </p:cNvSpPr>
          <p:nvPr/>
        </p:nvSpPr>
        <p:spPr bwMode="auto">
          <a:xfrm>
            <a:off x="6588125" y="4868863"/>
            <a:ext cx="430213" cy="74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83" name="Line 197"/>
          <p:cNvSpPr>
            <a:spLocks noChangeShapeType="1"/>
          </p:cNvSpPr>
          <p:nvPr/>
        </p:nvSpPr>
        <p:spPr bwMode="auto">
          <a:xfrm>
            <a:off x="4724400" y="3429000"/>
            <a:ext cx="3571875" cy="232658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84" name="Text Box 199"/>
          <p:cNvSpPr txBox="1">
            <a:spLocks noChangeArrowheads="1"/>
          </p:cNvSpPr>
          <p:nvPr/>
        </p:nvSpPr>
        <p:spPr bwMode="auto">
          <a:xfrm>
            <a:off x="4800600" y="3048000"/>
            <a:ext cx="228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de-DE" sz="1000"/>
              <a:t>2</a:t>
            </a:r>
            <a:endParaRPr lang="de-DE" altLang="de-DE" sz="1000"/>
          </a:p>
        </p:txBody>
      </p:sp>
      <p:sp>
        <p:nvSpPr>
          <p:cNvPr id="6185" name="Text Box 200"/>
          <p:cNvSpPr txBox="1">
            <a:spLocks noChangeArrowheads="1"/>
          </p:cNvSpPr>
          <p:nvPr/>
        </p:nvSpPr>
        <p:spPr bwMode="auto">
          <a:xfrm>
            <a:off x="5410200" y="3429000"/>
            <a:ext cx="228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de-DE" sz="1000"/>
              <a:t>1</a:t>
            </a:r>
            <a:endParaRPr lang="de-DE" altLang="de-DE" sz="1000"/>
          </a:p>
        </p:txBody>
      </p:sp>
      <p:sp>
        <p:nvSpPr>
          <p:cNvPr id="6188" name="Line 124"/>
          <p:cNvSpPr>
            <a:spLocks noChangeShapeType="1"/>
          </p:cNvSpPr>
          <p:nvPr/>
        </p:nvSpPr>
        <p:spPr bwMode="auto">
          <a:xfrm rot="793112">
            <a:off x="247650" y="3556000"/>
            <a:ext cx="4495800" cy="1600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89" name="Line 140"/>
          <p:cNvSpPr>
            <a:spLocks noChangeShapeType="1"/>
          </p:cNvSpPr>
          <p:nvPr/>
        </p:nvSpPr>
        <p:spPr bwMode="auto">
          <a:xfrm flipH="1" flipV="1">
            <a:off x="1143000" y="3581400"/>
            <a:ext cx="1676400" cy="1066800"/>
          </a:xfrm>
          <a:prstGeom prst="line">
            <a:avLst/>
          </a:prstGeom>
          <a:noFill/>
          <a:ln w="381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90" name="Line 146"/>
          <p:cNvSpPr>
            <a:spLocks noChangeShapeType="1"/>
          </p:cNvSpPr>
          <p:nvPr/>
        </p:nvSpPr>
        <p:spPr bwMode="auto">
          <a:xfrm flipH="1" flipV="1">
            <a:off x="2438399" y="4419600"/>
            <a:ext cx="392701" cy="96898"/>
          </a:xfrm>
          <a:prstGeom prst="line">
            <a:avLst/>
          </a:prstGeom>
          <a:noFill/>
          <a:ln w="9525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91" name="Line 121"/>
          <p:cNvSpPr>
            <a:spLocks noChangeShapeType="1"/>
          </p:cNvSpPr>
          <p:nvPr/>
        </p:nvSpPr>
        <p:spPr bwMode="auto">
          <a:xfrm>
            <a:off x="914400" y="3276600"/>
            <a:ext cx="3581400" cy="220980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92" name="Text Box 149"/>
          <p:cNvSpPr txBox="1">
            <a:spLocks noChangeArrowheads="1"/>
          </p:cNvSpPr>
          <p:nvPr/>
        </p:nvSpPr>
        <p:spPr bwMode="auto">
          <a:xfrm>
            <a:off x="533400" y="2667000"/>
            <a:ext cx="3603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000"/>
              <a:t>3</a:t>
            </a:r>
          </a:p>
        </p:txBody>
      </p:sp>
      <p:sp>
        <p:nvSpPr>
          <p:cNvPr id="6193" name="Text Box 150"/>
          <p:cNvSpPr txBox="1">
            <a:spLocks noChangeArrowheads="1"/>
          </p:cNvSpPr>
          <p:nvPr/>
        </p:nvSpPr>
        <p:spPr bwMode="auto">
          <a:xfrm>
            <a:off x="990600" y="2895600"/>
            <a:ext cx="215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de-DE" sz="1000"/>
              <a:t>2</a:t>
            </a:r>
            <a:endParaRPr lang="de-DE" altLang="de-DE" sz="1000"/>
          </a:p>
        </p:txBody>
      </p:sp>
      <p:sp>
        <p:nvSpPr>
          <p:cNvPr id="6194" name="Text Box 151"/>
          <p:cNvSpPr txBox="1">
            <a:spLocks noChangeArrowheads="1"/>
          </p:cNvSpPr>
          <p:nvPr/>
        </p:nvSpPr>
        <p:spPr bwMode="auto">
          <a:xfrm>
            <a:off x="1447800" y="3200400"/>
            <a:ext cx="7921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de-DE" sz="1000"/>
              <a:t>1</a:t>
            </a:r>
            <a:endParaRPr lang="de-DE" altLang="de-DE" sz="1000"/>
          </a:p>
        </p:txBody>
      </p:sp>
      <p:sp>
        <p:nvSpPr>
          <p:cNvPr id="6195" name="Rectangle 139"/>
          <p:cNvSpPr>
            <a:spLocks noChangeArrowheads="1"/>
          </p:cNvSpPr>
          <p:nvPr/>
        </p:nvSpPr>
        <p:spPr bwMode="auto">
          <a:xfrm rot="1904339">
            <a:off x="2558762" y="4874567"/>
            <a:ext cx="2143125" cy="275081"/>
          </a:xfrm>
          <a:prstGeom prst="rect">
            <a:avLst/>
          </a:prstGeom>
          <a:solidFill>
            <a:srgbClr val="FFCC66">
              <a:alpha val="70195"/>
            </a:srgbClr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6196" name="Line 145"/>
          <p:cNvSpPr>
            <a:spLocks noChangeShapeType="1"/>
          </p:cNvSpPr>
          <p:nvPr/>
        </p:nvSpPr>
        <p:spPr bwMode="auto">
          <a:xfrm flipH="1">
            <a:off x="2438400" y="4419600"/>
            <a:ext cx="341313" cy="0"/>
          </a:xfrm>
          <a:prstGeom prst="line">
            <a:avLst/>
          </a:prstGeom>
          <a:noFill/>
          <a:ln w="9525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97" name="Line 216"/>
          <p:cNvSpPr>
            <a:spLocks noChangeShapeType="1"/>
          </p:cNvSpPr>
          <p:nvPr/>
        </p:nvSpPr>
        <p:spPr bwMode="auto">
          <a:xfrm flipH="1" flipV="1">
            <a:off x="5181600" y="3810000"/>
            <a:ext cx="1676400" cy="1066800"/>
          </a:xfrm>
          <a:prstGeom prst="line">
            <a:avLst/>
          </a:prstGeom>
          <a:noFill/>
          <a:ln w="381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98" name="Line 217"/>
          <p:cNvSpPr>
            <a:spLocks noChangeShapeType="1"/>
          </p:cNvSpPr>
          <p:nvPr/>
        </p:nvSpPr>
        <p:spPr bwMode="auto">
          <a:xfrm flipH="1" flipV="1">
            <a:off x="6477000" y="4648200"/>
            <a:ext cx="159523" cy="189607"/>
          </a:xfrm>
          <a:prstGeom prst="line">
            <a:avLst/>
          </a:prstGeom>
          <a:noFill/>
          <a:ln w="9525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99" name="Rectangle 218"/>
          <p:cNvSpPr>
            <a:spLocks noChangeArrowheads="1"/>
          </p:cNvSpPr>
          <p:nvPr/>
        </p:nvSpPr>
        <p:spPr bwMode="auto">
          <a:xfrm rot="1911386">
            <a:off x="6551423" y="5173209"/>
            <a:ext cx="1904446" cy="200203"/>
          </a:xfrm>
          <a:prstGeom prst="rect">
            <a:avLst/>
          </a:prstGeom>
          <a:solidFill>
            <a:srgbClr val="FFCC66">
              <a:alpha val="70195"/>
            </a:srgbClr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6200" name="Line 219"/>
          <p:cNvSpPr>
            <a:spLocks noChangeShapeType="1"/>
          </p:cNvSpPr>
          <p:nvPr/>
        </p:nvSpPr>
        <p:spPr bwMode="auto">
          <a:xfrm flipH="1" flipV="1">
            <a:off x="6477000" y="4648199"/>
            <a:ext cx="307468" cy="53083"/>
          </a:xfrm>
          <a:prstGeom prst="line">
            <a:avLst/>
          </a:prstGeom>
          <a:noFill/>
          <a:ln w="9525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6201" name="Object 224"/>
          <p:cNvGraphicFramePr>
            <a:graphicFrameLocks noChangeAspect="1"/>
          </p:cNvGraphicFramePr>
          <p:nvPr/>
        </p:nvGraphicFramePr>
        <p:xfrm>
          <a:off x="762000" y="1981200"/>
          <a:ext cx="174307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name="Bitmap-Bild" r:id="rId6" imgW="1743318" imgH="638264" progId="Paint.Picture">
                  <p:embed/>
                </p:oleObj>
              </mc:Choice>
              <mc:Fallback>
                <p:oleObj name="Bitmap-Bild" r:id="rId6" imgW="1743318" imgH="638264" progId="Paint.Picture">
                  <p:embed/>
                  <p:pic>
                    <p:nvPicPr>
                      <p:cNvPr id="0" name="Object 2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81200"/>
                        <a:ext cx="1743075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02" name="Object 225"/>
          <p:cNvGraphicFramePr>
            <a:graphicFrameLocks noChangeAspect="1"/>
          </p:cNvGraphicFramePr>
          <p:nvPr/>
        </p:nvGraphicFramePr>
        <p:xfrm>
          <a:off x="4724400" y="1981200"/>
          <a:ext cx="170497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3" name="Bitmap-Bild" r:id="rId8" imgW="1704762" imgH="666667" progId="Paint.Picture">
                  <p:embed/>
                </p:oleObj>
              </mc:Choice>
              <mc:Fallback>
                <p:oleObj name="Bitmap-Bild" r:id="rId8" imgW="1704762" imgH="666667" progId="Paint.Picture">
                  <p:embed/>
                  <p:pic>
                    <p:nvPicPr>
                      <p:cNvPr id="0" name="Object 2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981200"/>
                        <a:ext cx="1704975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203" name="Picture 227" descr="D065670A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953000"/>
            <a:ext cx="2362200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4" name="Picture 229" descr="mcc-100_bl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154613"/>
            <a:ext cx="2286000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4" name="Group 6"/>
          <p:cNvGrpSpPr>
            <a:grpSpLocks/>
          </p:cNvGrpSpPr>
          <p:nvPr/>
        </p:nvGrpSpPr>
        <p:grpSpPr bwMode="auto">
          <a:xfrm>
            <a:off x="199143" y="152400"/>
            <a:ext cx="6121400" cy="989013"/>
            <a:chOff x="158" y="96"/>
            <a:chExt cx="2314" cy="623"/>
          </a:xfrm>
        </p:grpSpPr>
        <p:sp>
          <p:nvSpPr>
            <p:cNvPr id="45" name="Rectangle 7"/>
            <p:cNvSpPr>
              <a:spLocks noChangeArrowheads="1"/>
            </p:cNvSpPr>
            <p:nvPr/>
          </p:nvSpPr>
          <p:spPr bwMode="auto">
            <a:xfrm>
              <a:off x="158" y="96"/>
              <a:ext cx="2314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r>
                <a:rPr lang="de-DE" altLang="de-DE" sz="2000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Kabel konfektionieren</a:t>
              </a:r>
              <a:endParaRPr lang="de-DE" altLang="de-DE" sz="2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Text Box 8"/>
            <p:cNvSpPr txBox="1">
              <a:spLocks noChangeArrowheads="1"/>
            </p:cNvSpPr>
            <p:nvPr/>
          </p:nvSpPr>
          <p:spPr bwMode="auto">
            <a:xfrm>
              <a:off x="158" y="527"/>
              <a:ext cx="231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altLang="de-DE" sz="1400" dirty="0" smtClean="0">
                  <a:solidFill>
                    <a:schemeClr val="bg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Klinke-Instrumentenkabel (symmetrisch und unsymmetrisch)</a:t>
              </a:r>
              <a:endParaRPr lang="de-DE" altLang="de-DE" sz="14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pic>
        <p:nvPicPr>
          <p:cNvPr id="47" name="Grafik 4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538" y="111125"/>
            <a:ext cx="33496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feld 47"/>
          <p:cNvSpPr txBox="1"/>
          <p:nvPr/>
        </p:nvSpPr>
        <p:spPr>
          <a:xfrm>
            <a:off x="6985000" y="152400"/>
            <a:ext cx="1976438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http://www.stefan-klebs.de</a:t>
            </a:r>
            <a:endParaRPr lang="de-DE" sz="10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49" name="Gerader Verbinder 2"/>
          <p:cNvCxnSpPr>
            <a:cxnSpLocks noChangeShapeType="1"/>
          </p:cNvCxnSpPr>
          <p:nvPr/>
        </p:nvCxnSpPr>
        <p:spPr bwMode="auto">
          <a:xfrm>
            <a:off x="179388" y="620713"/>
            <a:ext cx="8736012" cy="0"/>
          </a:xfrm>
          <a:prstGeom prst="line">
            <a:avLst/>
          </a:prstGeom>
          <a:noFill/>
          <a:ln w="38100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581400"/>
            <a:ext cx="344805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Rechteck 52"/>
          <p:cNvSpPr/>
          <p:nvPr/>
        </p:nvSpPr>
        <p:spPr bwMode="auto">
          <a:xfrm rot="1238127">
            <a:off x="7773856" y="5065920"/>
            <a:ext cx="1275525" cy="405607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pic>
        <p:nvPicPr>
          <p:cNvPr id="7171" name="Picture 74" descr="10517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16420">
            <a:off x="882650" y="2941638"/>
            <a:ext cx="231457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Rechteck 50"/>
          <p:cNvSpPr/>
          <p:nvPr/>
        </p:nvSpPr>
        <p:spPr bwMode="auto">
          <a:xfrm rot="1843985">
            <a:off x="3015418" y="5251847"/>
            <a:ext cx="1275525" cy="405607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auto">
          <a:xfrm>
            <a:off x="252413" y="1270000"/>
            <a:ext cx="8637587" cy="4318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7174" name="Line 4"/>
          <p:cNvSpPr>
            <a:spLocks noChangeShapeType="1"/>
          </p:cNvSpPr>
          <p:nvPr/>
        </p:nvSpPr>
        <p:spPr bwMode="auto">
          <a:xfrm>
            <a:off x="4572000" y="1316038"/>
            <a:ext cx="0" cy="4267200"/>
          </a:xfrm>
          <a:prstGeom prst="line">
            <a:avLst/>
          </a:prstGeom>
          <a:noFill/>
          <a:ln w="9525" cap="rnd">
            <a:solidFill>
              <a:srgbClr val="DDDDDD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4495800" y="1484313"/>
            <a:ext cx="46482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de-DE" altLang="de-DE" sz="16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Kupplungsseite</a:t>
            </a:r>
          </a:p>
        </p:txBody>
      </p:sp>
      <p:sp>
        <p:nvSpPr>
          <p:cNvPr id="7178" name="Text Box 14"/>
          <p:cNvSpPr txBox="1">
            <a:spLocks noChangeArrowheads="1"/>
          </p:cNvSpPr>
          <p:nvPr/>
        </p:nvSpPr>
        <p:spPr bwMode="auto">
          <a:xfrm>
            <a:off x="381000" y="1484313"/>
            <a:ext cx="4191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de-DE" altLang="de-DE" sz="1600" b="1" dirty="0" err="1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Steckerseite</a:t>
            </a:r>
            <a:endParaRPr lang="de-DE" altLang="de-DE" sz="1600" b="1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8687" name="Group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420525"/>
              </p:ext>
            </p:extLst>
          </p:nvPr>
        </p:nvGraphicFramePr>
        <p:xfrm>
          <a:off x="3048000" y="1981200"/>
          <a:ext cx="2971800" cy="1465263"/>
        </p:xfrm>
        <a:graphic>
          <a:graphicData uri="http://schemas.openxmlformats.org/drawingml/2006/table">
            <a:tbl>
              <a:tblPr/>
              <a:tblGrid>
                <a:gridCol w="422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9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Schirmung, evtl. mit Gehäuse (Pin 4) verbunden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Signal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Signal invertiert, bei </a:t>
                      </a:r>
                      <a:r>
                        <a:rPr kumimoji="0" lang="de-DE" altLang="de-DE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unsym</a:t>
                      </a: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. Quellen auf Massepotenzial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Gehäuse (mit Pin 1 verbunden)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198" name="Text Box 34"/>
          <p:cNvSpPr txBox="1">
            <a:spLocks noChangeArrowheads="1"/>
          </p:cNvSpPr>
          <p:nvPr/>
        </p:nvSpPr>
        <p:spPr bwMode="auto">
          <a:xfrm>
            <a:off x="5153025" y="4302125"/>
            <a:ext cx="215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000"/>
              <a:t>1</a:t>
            </a:r>
          </a:p>
        </p:txBody>
      </p:sp>
      <p:sp>
        <p:nvSpPr>
          <p:cNvPr id="7199" name="Text Box 35"/>
          <p:cNvSpPr txBox="1">
            <a:spLocks noChangeArrowheads="1"/>
          </p:cNvSpPr>
          <p:nvPr/>
        </p:nvSpPr>
        <p:spPr bwMode="auto">
          <a:xfrm>
            <a:off x="4721225" y="4229100"/>
            <a:ext cx="2889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000"/>
              <a:t>3</a:t>
            </a:r>
          </a:p>
        </p:txBody>
      </p:sp>
      <p:sp>
        <p:nvSpPr>
          <p:cNvPr id="7200" name="Line 36"/>
          <p:cNvSpPr>
            <a:spLocks noChangeShapeType="1"/>
          </p:cNvSpPr>
          <p:nvPr/>
        </p:nvSpPr>
        <p:spPr bwMode="auto">
          <a:xfrm>
            <a:off x="5081588" y="4013200"/>
            <a:ext cx="3816350" cy="1295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01" name="Line 37"/>
          <p:cNvSpPr>
            <a:spLocks noChangeShapeType="1"/>
          </p:cNvSpPr>
          <p:nvPr/>
        </p:nvSpPr>
        <p:spPr bwMode="auto">
          <a:xfrm>
            <a:off x="5153025" y="4157663"/>
            <a:ext cx="3744913" cy="1296987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02" name="Rectangle 38"/>
          <p:cNvSpPr>
            <a:spLocks noChangeArrowheads="1"/>
          </p:cNvSpPr>
          <p:nvPr/>
        </p:nvSpPr>
        <p:spPr bwMode="auto">
          <a:xfrm rot="1176342">
            <a:off x="6089650" y="4805363"/>
            <a:ext cx="2925763" cy="287337"/>
          </a:xfrm>
          <a:prstGeom prst="rect">
            <a:avLst/>
          </a:prstGeom>
          <a:solidFill>
            <a:srgbClr val="FFCC66">
              <a:alpha val="70195"/>
            </a:srgbClr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7203" name="Line 39"/>
          <p:cNvSpPr>
            <a:spLocks noChangeShapeType="1"/>
          </p:cNvSpPr>
          <p:nvPr/>
        </p:nvSpPr>
        <p:spPr bwMode="auto">
          <a:xfrm flipH="1">
            <a:off x="5873750" y="4445000"/>
            <a:ext cx="288925" cy="0"/>
          </a:xfrm>
          <a:prstGeom prst="line">
            <a:avLst/>
          </a:prstGeom>
          <a:noFill/>
          <a:ln w="9525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04" name="Line 40"/>
          <p:cNvSpPr>
            <a:spLocks noChangeShapeType="1"/>
          </p:cNvSpPr>
          <p:nvPr/>
        </p:nvSpPr>
        <p:spPr bwMode="auto">
          <a:xfrm flipH="1" flipV="1">
            <a:off x="5153025" y="4302125"/>
            <a:ext cx="1009650" cy="214313"/>
          </a:xfrm>
          <a:prstGeom prst="line">
            <a:avLst/>
          </a:prstGeom>
          <a:noFill/>
          <a:ln w="28575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05" name="Line 41"/>
          <p:cNvSpPr>
            <a:spLocks noChangeShapeType="1"/>
          </p:cNvSpPr>
          <p:nvPr/>
        </p:nvSpPr>
        <p:spPr bwMode="auto">
          <a:xfrm flipH="1" flipV="1">
            <a:off x="5873750" y="4445000"/>
            <a:ext cx="288925" cy="144463"/>
          </a:xfrm>
          <a:prstGeom prst="line">
            <a:avLst/>
          </a:prstGeom>
          <a:noFill/>
          <a:ln w="9525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06" name="Line 44"/>
          <p:cNvSpPr>
            <a:spLocks noChangeShapeType="1"/>
          </p:cNvSpPr>
          <p:nvPr/>
        </p:nvSpPr>
        <p:spPr bwMode="auto">
          <a:xfrm flipV="1">
            <a:off x="5008563" y="4157663"/>
            <a:ext cx="144462" cy="144462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7207" name="Pictur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828800"/>
            <a:ext cx="9715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08" name="Text Box 47"/>
          <p:cNvSpPr txBox="1">
            <a:spLocks noChangeArrowheads="1"/>
          </p:cNvSpPr>
          <p:nvPr/>
        </p:nvSpPr>
        <p:spPr bwMode="auto">
          <a:xfrm>
            <a:off x="4865688" y="3725863"/>
            <a:ext cx="2889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000"/>
              <a:t>2</a:t>
            </a:r>
          </a:p>
        </p:txBody>
      </p:sp>
      <p:sp>
        <p:nvSpPr>
          <p:cNvPr id="7209" name="Line 60"/>
          <p:cNvSpPr>
            <a:spLocks noChangeShapeType="1"/>
          </p:cNvSpPr>
          <p:nvPr/>
        </p:nvSpPr>
        <p:spPr bwMode="auto">
          <a:xfrm>
            <a:off x="2549525" y="4868863"/>
            <a:ext cx="430213" cy="74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12" name="Line 63"/>
          <p:cNvSpPr>
            <a:spLocks noChangeShapeType="1"/>
          </p:cNvSpPr>
          <p:nvPr/>
        </p:nvSpPr>
        <p:spPr bwMode="auto">
          <a:xfrm>
            <a:off x="685800" y="3429000"/>
            <a:ext cx="3359150" cy="21986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13" name="Text Box 64"/>
          <p:cNvSpPr txBox="1">
            <a:spLocks noChangeArrowheads="1"/>
          </p:cNvSpPr>
          <p:nvPr/>
        </p:nvSpPr>
        <p:spPr bwMode="auto">
          <a:xfrm>
            <a:off x="762000" y="3048000"/>
            <a:ext cx="228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de-DE" sz="1000"/>
              <a:t>2</a:t>
            </a:r>
            <a:endParaRPr lang="de-DE" altLang="de-DE" sz="1000"/>
          </a:p>
        </p:txBody>
      </p:sp>
      <p:sp>
        <p:nvSpPr>
          <p:cNvPr id="7214" name="Text Box 65"/>
          <p:cNvSpPr txBox="1">
            <a:spLocks noChangeArrowheads="1"/>
          </p:cNvSpPr>
          <p:nvPr/>
        </p:nvSpPr>
        <p:spPr bwMode="auto">
          <a:xfrm>
            <a:off x="1371600" y="3429000"/>
            <a:ext cx="457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de-DE" sz="1000"/>
              <a:t>1+3</a:t>
            </a:r>
            <a:endParaRPr lang="de-DE" altLang="de-DE" sz="1000"/>
          </a:p>
        </p:txBody>
      </p:sp>
      <p:sp>
        <p:nvSpPr>
          <p:cNvPr id="7217" name="Rectangle 68"/>
          <p:cNvSpPr>
            <a:spLocks noChangeArrowheads="1"/>
          </p:cNvSpPr>
          <p:nvPr/>
        </p:nvSpPr>
        <p:spPr bwMode="auto">
          <a:xfrm rot="2070180">
            <a:off x="2459785" y="5242056"/>
            <a:ext cx="2143125" cy="293688"/>
          </a:xfrm>
          <a:prstGeom prst="rect">
            <a:avLst/>
          </a:prstGeom>
          <a:solidFill>
            <a:srgbClr val="FFCC66">
              <a:alpha val="70195"/>
            </a:srgbClr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7219" name="Line 70"/>
          <p:cNvSpPr>
            <a:spLocks noChangeShapeType="1"/>
          </p:cNvSpPr>
          <p:nvPr/>
        </p:nvSpPr>
        <p:spPr bwMode="auto">
          <a:xfrm flipH="1" flipV="1">
            <a:off x="1371054" y="3986874"/>
            <a:ext cx="2406650" cy="1676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7221" name="Object 72"/>
          <p:cNvGraphicFramePr>
            <a:graphicFrameLocks noChangeAspect="1"/>
          </p:cNvGraphicFramePr>
          <p:nvPr/>
        </p:nvGraphicFramePr>
        <p:xfrm>
          <a:off x="685800" y="1905000"/>
          <a:ext cx="181927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3" name="Bitmap-Bild" r:id="rId6" imgW="1819529" imgH="733333" progId="Paint.Picture">
                  <p:embed/>
                </p:oleObj>
              </mc:Choice>
              <mc:Fallback>
                <p:oleObj name="Bitmap-Bild" r:id="rId6" imgW="1819529" imgH="733333" progId="Paint.Picture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905000"/>
                        <a:ext cx="1819275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222" name="Picture 73" descr="6m Jack - XLR Mic cabl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715000"/>
            <a:ext cx="16764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5" name="Group 6"/>
          <p:cNvGrpSpPr>
            <a:grpSpLocks/>
          </p:cNvGrpSpPr>
          <p:nvPr/>
        </p:nvGrpSpPr>
        <p:grpSpPr bwMode="auto">
          <a:xfrm>
            <a:off x="199143" y="152400"/>
            <a:ext cx="6121400" cy="992188"/>
            <a:chOff x="158" y="96"/>
            <a:chExt cx="2314" cy="625"/>
          </a:xfrm>
        </p:grpSpPr>
        <p:sp>
          <p:nvSpPr>
            <p:cNvPr id="46" name="Rectangle 7"/>
            <p:cNvSpPr>
              <a:spLocks noChangeArrowheads="1"/>
            </p:cNvSpPr>
            <p:nvPr/>
          </p:nvSpPr>
          <p:spPr bwMode="auto">
            <a:xfrm>
              <a:off x="158" y="96"/>
              <a:ext cx="2314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r>
                <a:rPr lang="de-DE" altLang="de-DE" sz="2000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Kabel konfektionieren</a:t>
              </a:r>
              <a:endParaRPr lang="de-DE" altLang="de-DE" sz="2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7" name="Text Box 8"/>
            <p:cNvSpPr txBox="1">
              <a:spLocks noChangeArrowheads="1"/>
            </p:cNvSpPr>
            <p:nvPr/>
          </p:nvSpPr>
          <p:spPr bwMode="auto">
            <a:xfrm>
              <a:off x="158" y="527"/>
              <a:ext cx="2314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altLang="de-DE" sz="1400" dirty="0" smtClean="0">
                  <a:solidFill>
                    <a:schemeClr val="bg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XLR-Klinke-Mikrofonkabel – 3-polig</a:t>
              </a:r>
              <a:endParaRPr lang="de-DE" altLang="de-DE" sz="14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pic>
        <p:nvPicPr>
          <p:cNvPr id="48" name="Grafik 4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538" y="111125"/>
            <a:ext cx="33496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feld 48"/>
          <p:cNvSpPr txBox="1"/>
          <p:nvPr/>
        </p:nvSpPr>
        <p:spPr>
          <a:xfrm>
            <a:off x="6985000" y="152400"/>
            <a:ext cx="1976438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http://www.stefan-klebs.de</a:t>
            </a:r>
            <a:endParaRPr lang="de-DE" sz="10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50" name="Gerader Verbinder 2"/>
          <p:cNvCxnSpPr>
            <a:cxnSpLocks noChangeShapeType="1"/>
          </p:cNvCxnSpPr>
          <p:nvPr/>
        </p:nvCxnSpPr>
        <p:spPr bwMode="auto">
          <a:xfrm>
            <a:off x="179388" y="620713"/>
            <a:ext cx="8736012" cy="0"/>
          </a:xfrm>
          <a:prstGeom prst="line">
            <a:avLst/>
          </a:prstGeom>
          <a:noFill/>
          <a:ln w="38100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" name="Gruppieren 1"/>
          <p:cNvGrpSpPr/>
          <p:nvPr/>
        </p:nvGrpSpPr>
        <p:grpSpPr>
          <a:xfrm>
            <a:off x="1619672" y="4173538"/>
            <a:ext cx="1199728" cy="703261"/>
            <a:chOff x="1619672" y="4173538"/>
            <a:chExt cx="1199728" cy="703261"/>
          </a:xfrm>
        </p:grpSpPr>
        <p:sp>
          <p:nvSpPr>
            <p:cNvPr id="7220" name="Line 71"/>
            <p:cNvSpPr>
              <a:spLocks noChangeShapeType="1"/>
            </p:cNvSpPr>
            <p:nvPr/>
          </p:nvSpPr>
          <p:spPr bwMode="auto">
            <a:xfrm>
              <a:off x="1619672" y="4173538"/>
              <a:ext cx="209128" cy="55562"/>
            </a:xfrm>
            <a:prstGeom prst="line">
              <a:avLst/>
            </a:prstGeom>
            <a:noFill/>
            <a:ln w="38100">
              <a:solidFill>
                <a:srgbClr val="FFCC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15" name="Line 66"/>
            <p:cNvSpPr>
              <a:spLocks noChangeShapeType="1"/>
            </p:cNvSpPr>
            <p:nvPr/>
          </p:nvSpPr>
          <p:spPr bwMode="auto">
            <a:xfrm flipH="1" flipV="1">
              <a:off x="1828800" y="4231349"/>
              <a:ext cx="990600" cy="645450"/>
            </a:xfrm>
            <a:prstGeom prst="line">
              <a:avLst/>
            </a:prstGeom>
            <a:noFill/>
            <a:ln w="38100">
              <a:solidFill>
                <a:srgbClr val="FFCC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7218" name="Line 69"/>
          <p:cNvSpPr>
            <a:spLocks noChangeShapeType="1"/>
          </p:cNvSpPr>
          <p:nvPr/>
        </p:nvSpPr>
        <p:spPr bwMode="auto">
          <a:xfrm flipH="1" flipV="1">
            <a:off x="2438400" y="4648200"/>
            <a:ext cx="333400" cy="76944"/>
          </a:xfrm>
          <a:prstGeom prst="line">
            <a:avLst/>
          </a:prstGeom>
          <a:noFill/>
          <a:ln w="9525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16" name="Line 67"/>
          <p:cNvSpPr>
            <a:spLocks noChangeShapeType="1"/>
          </p:cNvSpPr>
          <p:nvPr/>
        </p:nvSpPr>
        <p:spPr bwMode="auto">
          <a:xfrm flipH="1" flipV="1">
            <a:off x="2438400" y="4648200"/>
            <a:ext cx="126696" cy="241298"/>
          </a:xfrm>
          <a:prstGeom prst="line">
            <a:avLst/>
          </a:prstGeom>
          <a:noFill/>
          <a:ln w="9525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7078">
            <a:off x="3767388" y="2529334"/>
            <a:ext cx="1870075" cy="103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5" name="Text Box 4"/>
          <p:cNvSpPr txBox="1">
            <a:spLocks noChangeArrowheads="1"/>
          </p:cNvSpPr>
          <p:nvPr/>
        </p:nvSpPr>
        <p:spPr bwMode="auto">
          <a:xfrm>
            <a:off x="2124824" y="1671736"/>
            <a:ext cx="495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4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 gibt drei </a:t>
            </a:r>
            <a:r>
              <a:rPr lang="de-DE" altLang="de-DE" sz="1400" dirty="0" err="1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Steckergruppen</a:t>
            </a:r>
            <a:r>
              <a:rPr lang="de-DE" altLang="de-DE" sz="14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für Lautsprecheranschlüsse. </a:t>
            </a:r>
          </a:p>
        </p:txBody>
      </p:sp>
      <p:sp>
        <p:nvSpPr>
          <p:cNvPr id="8197" name="Rectangle 6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1907704" y="1371600"/>
            <a:ext cx="5328592" cy="33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de-DE" altLang="de-DE" sz="1600" b="0" dirty="0" err="1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Steckertypen</a:t>
            </a:r>
            <a:endParaRPr lang="de-DE" altLang="de-DE" sz="1600" b="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8198" name="Group 7"/>
          <p:cNvGrpSpPr>
            <a:grpSpLocks/>
          </p:cNvGrpSpPr>
          <p:nvPr/>
        </p:nvGrpSpPr>
        <p:grpSpPr bwMode="auto">
          <a:xfrm>
            <a:off x="6096000" y="5715000"/>
            <a:ext cx="2843213" cy="865188"/>
            <a:chOff x="3969" y="0"/>
            <a:chExt cx="1791" cy="545"/>
          </a:xfrm>
        </p:grpSpPr>
        <p:graphicFrame>
          <p:nvGraphicFramePr>
            <p:cNvPr id="8201" name="Object 8"/>
            <p:cNvGraphicFramePr>
              <a:graphicFrameLocks noChangeAspect="1"/>
            </p:cNvGraphicFramePr>
            <p:nvPr/>
          </p:nvGraphicFramePr>
          <p:xfrm>
            <a:off x="3969" y="164"/>
            <a:ext cx="1791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0" name="Bitmap-Bild" r:id="rId4" imgW="5266667" imgH="561905" progId="Paint.Picture">
                    <p:embed/>
                  </p:oleObj>
                </mc:Choice>
                <mc:Fallback>
                  <p:oleObj name="Bitmap-Bild" r:id="rId4" imgW="5266667" imgH="561905" progId="Paint.Picture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9" y="164"/>
                          <a:ext cx="1791" cy="1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02" name="Text Box 9"/>
            <p:cNvSpPr txBox="1">
              <a:spLocks noChangeArrowheads="1"/>
            </p:cNvSpPr>
            <p:nvPr/>
          </p:nvSpPr>
          <p:spPr bwMode="auto">
            <a:xfrm>
              <a:off x="4127" y="0"/>
              <a:ext cx="163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de-DE" sz="1000">
                  <a:latin typeface="Tahoma" panose="020B0604030504040204" pitchFamily="34" charset="0"/>
                </a:rPr>
                <a:t>powered by…</a:t>
              </a:r>
            </a:p>
          </p:txBody>
        </p:sp>
        <p:sp>
          <p:nvSpPr>
            <p:cNvPr id="8203" name="Text Box 10"/>
            <p:cNvSpPr txBox="1">
              <a:spLocks noChangeArrowheads="1"/>
            </p:cNvSpPr>
            <p:nvPr/>
          </p:nvSpPr>
          <p:spPr bwMode="auto">
            <a:xfrm>
              <a:off x="4127" y="391"/>
              <a:ext cx="163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de-DE" sz="1000">
                  <a:latin typeface="Tahoma" panose="020B0604030504040204" pitchFamily="34" charset="0"/>
                  <a:hlinkClick r:id="rId6"/>
                </a:rPr>
                <a:t>http://www.stefan-klebs.de</a:t>
              </a:r>
              <a:endParaRPr lang="en-US" altLang="de-DE" sz="1000">
                <a:latin typeface="Tahoma" panose="020B0604030504040204" pitchFamily="34" charset="0"/>
              </a:endParaRPr>
            </a:p>
          </p:txBody>
        </p:sp>
      </p:grpSp>
      <p:pic>
        <p:nvPicPr>
          <p:cNvPr id="8199" name="Picture 16" descr="SPK4FCX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394290"/>
            <a:ext cx="914400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17" descr="10517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88123">
            <a:off x="5820674" y="2462827"/>
            <a:ext cx="1179512" cy="145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oup 6"/>
          <p:cNvGrpSpPr>
            <a:grpSpLocks/>
          </p:cNvGrpSpPr>
          <p:nvPr/>
        </p:nvGrpSpPr>
        <p:grpSpPr bwMode="auto">
          <a:xfrm>
            <a:off x="199143" y="152400"/>
            <a:ext cx="6121400" cy="989013"/>
            <a:chOff x="158" y="96"/>
            <a:chExt cx="2314" cy="623"/>
          </a:xfrm>
        </p:grpSpPr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158" y="96"/>
              <a:ext cx="2314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r>
                <a:rPr lang="de-DE" altLang="de-DE" sz="2000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Kabel konfektionieren</a:t>
              </a:r>
              <a:endParaRPr lang="de-DE" altLang="de-DE" sz="2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158" y="527"/>
              <a:ext cx="231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altLang="de-DE" sz="1400" dirty="0" smtClean="0">
                  <a:solidFill>
                    <a:schemeClr val="bg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Lautsprecherkabel</a:t>
              </a:r>
              <a:endParaRPr lang="de-DE" altLang="de-DE" sz="14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pic>
        <p:nvPicPr>
          <p:cNvPr id="18" name="Grafik 1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538" y="111125"/>
            <a:ext cx="33496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feld 18"/>
          <p:cNvSpPr txBox="1"/>
          <p:nvPr/>
        </p:nvSpPr>
        <p:spPr>
          <a:xfrm>
            <a:off x="6985000" y="152400"/>
            <a:ext cx="1976438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http://www.stefan-klebs.de</a:t>
            </a:r>
            <a:endParaRPr lang="de-DE" sz="10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0" name="Gerader Verbinder 2"/>
          <p:cNvCxnSpPr>
            <a:cxnSpLocks noChangeShapeType="1"/>
          </p:cNvCxnSpPr>
          <p:nvPr/>
        </p:nvCxnSpPr>
        <p:spPr bwMode="auto">
          <a:xfrm>
            <a:off x="179388" y="620713"/>
            <a:ext cx="8736012" cy="0"/>
          </a:xfrm>
          <a:prstGeom prst="line">
            <a:avLst/>
          </a:prstGeom>
          <a:noFill/>
          <a:ln w="38100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1887900" y="3790355"/>
            <a:ext cx="2353789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Das </a:t>
            </a:r>
            <a:r>
              <a:rPr lang="de-DE" altLang="de-DE" sz="14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führende System </a:t>
            </a: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ist </a:t>
            </a:r>
            <a:r>
              <a:rPr lang="de-DE" altLang="de-DE" sz="140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Speakon</a:t>
            </a: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von </a:t>
            </a:r>
            <a:r>
              <a:rPr lang="de-DE" altLang="de-DE" sz="140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Neutrik</a:t>
            </a: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Am häufigsten</a:t>
            </a:r>
            <a:b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sind die Varianten mit </a:t>
            </a:r>
            <a:b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oder 4 Polen.</a:t>
            </a:r>
            <a:endParaRPr lang="de-DE" altLang="de-DE" sz="14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4271778" y="3928724"/>
            <a:ext cx="299303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 älteren Boxenkann </a:t>
            </a:r>
            <a:b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 unter Umständen auch </a:t>
            </a:r>
            <a:b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noch XLR </a:t>
            </a:r>
            <a:r>
              <a:rPr lang="de-DE" altLang="de-DE" sz="14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oder sogar </a:t>
            </a: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störanfällige Klinkenanschlüsse </a:t>
            </a:r>
            <a:b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4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finden.</a:t>
            </a:r>
            <a:endParaRPr lang="de-DE" altLang="de-DE" sz="14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>
    <p:randomBa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54" name="Picture 7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36725">
            <a:off x="597694" y="2362994"/>
            <a:ext cx="2179637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Rechteck 41"/>
          <p:cNvSpPr/>
          <p:nvPr/>
        </p:nvSpPr>
        <p:spPr bwMode="auto">
          <a:xfrm rot="1723766">
            <a:off x="2346457" y="4302699"/>
            <a:ext cx="2442997" cy="632822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pic>
        <p:nvPicPr>
          <p:cNvPr id="9219" name="Picture 8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352675">
            <a:off x="4877833" y="2878685"/>
            <a:ext cx="2136775" cy="194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Rechteck 40"/>
          <p:cNvSpPr/>
          <p:nvPr/>
        </p:nvSpPr>
        <p:spPr bwMode="auto">
          <a:xfrm rot="1032091">
            <a:off x="6774910" y="4265526"/>
            <a:ext cx="2442997" cy="632822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252413" y="1270000"/>
            <a:ext cx="8637587" cy="4318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9221" name="Line 3"/>
          <p:cNvSpPr>
            <a:spLocks noChangeShapeType="1"/>
          </p:cNvSpPr>
          <p:nvPr/>
        </p:nvSpPr>
        <p:spPr bwMode="auto">
          <a:xfrm>
            <a:off x="4572000" y="1316038"/>
            <a:ext cx="0" cy="4267200"/>
          </a:xfrm>
          <a:prstGeom prst="line">
            <a:avLst/>
          </a:prstGeom>
          <a:noFill/>
          <a:ln w="9525" cap="rnd">
            <a:solidFill>
              <a:srgbClr val="DDDDDD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4572000" y="1484313"/>
            <a:ext cx="99899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de-DE" altLang="de-DE" sz="16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4-polig</a:t>
            </a:r>
          </a:p>
        </p:txBody>
      </p:sp>
      <p:sp>
        <p:nvSpPr>
          <p:cNvPr id="9225" name="Text Box 13"/>
          <p:cNvSpPr txBox="1">
            <a:spLocks noChangeArrowheads="1"/>
          </p:cNvSpPr>
          <p:nvPr/>
        </p:nvSpPr>
        <p:spPr bwMode="auto">
          <a:xfrm>
            <a:off x="468313" y="1484313"/>
            <a:ext cx="99899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de-DE" altLang="de-DE" sz="16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2-polig</a:t>
            </a:r>
          </a:p>
        </p:txBody>
      </p:sp>
      <p:graphicFrame>
        <p:nvGraphicFramePr>
          <p:cNvPr id="20575" name="Group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062888"/>
              </p:ext>
            </p:extLst>
          </p:nvPr>
        </p:nvGraphicFramePr>
        <p:xfrm>
          <a:off x="3203575" y="1412875"/>
          <a:ext cx="1223963" cy="503238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Signal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Signalmasse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573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114978"/>
              </p:ext>
            </p:extLst>
          </p:nvPr>
        </p:nvGraphicFramePr>
        <p:xfrm>
          <a:off x="6011863" y="1412875"/>
          <a:ext cx="2736850" cy="1296988"/>
        </p:xfrm>
        <a:graphic>
          <a:graphicData uri="http://schemas.openxmlformats.org/drawingml/2006/table">
            <a:tbl>
              <a:tblPr/>
              <a:tblGrid>
                <a:gridCol w="390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6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6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Signal Kanal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Signalmasse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Signal Kanal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Signalmasse Kanal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255" name="Picture 9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989138"/>
            <a:ext cx="10191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56" name="Text Box 98"/>
          <p:cNvSpPr txBox="1">
            <a:spLocks noChangeArrowheads="1"/>
          </p:cNvSpPr>
          <p:nvPr/>
        </p:nvSpPr>
        <p:spPr bwMode="auto">
          <a:xfrm>
            <a:off x="2916238" y="5661025"/>
            <a:ext cx="611981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4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Beim zweipoligen Stecker gilt die </a:t>
            </a:r>
            <a:r>
              <a:rPr lang="de-DE" altLang="de-DE" sz="1400" dirty="0" err="1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Pinbelegung</a:t>
            </a:r>
            <a:r>
              <a:rPr lang="de-DE" altLang="de-DE" sz="14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analog.</a:t>
            </a:r>
          </a:p>
        </p:txBody>
      </p:sp>
      <p:sp>
        <p:nvSpPr>
          <p:cNvPr id="9259" name="Line 101"/>
          <p:cNvSpPr>
            <a:spLocks noChangeShapeType="1"/>
          </p:cNvSpPr>
          <p:nvPr/>
        </p:nvSpPr>
        <p:spPr bwMode="auto">
          <a:xfrm>
            <a:off x="827088" y="3068638"/>
            <a:ext cx="3814762" cy="21605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60" name="Line 106"/>
          <p:cNvSpPr>
            <a:spLocks noChangeShapeType="1"/>
          </p:cNvSpPr>
          <p:nvPr/>
        </p:nvSpPr>
        <p:spPr bwMode="auto">
          <a:xfrm>
            <a:off x="1187623" y="3154363"/>
            <a:ext cx="3382789" cy="1931987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63" name="Line 117"/>
          <p:cNvSpPr>
            <a:spLocks noChangeShapeType="1"/>
          </p:cNvSpPr>
          <p:nvPr/>
        </p:nvSpPr>
        <p:spPr bwMode="auto">
          <a:xfrm>
            <a:off x="5113336" y="3640961"/>
            <a:ext cx="3776664" cy="1370776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64" name="Line 118"/>
          <p:cNvSpPr>
            <a:spLocks noChangeShapeType="1"/>
          </p:cNvSpPr>
          <p:nvPr/>
        </p:nvSpPr>
        <p:spPr bwMode="auto">
          <a:xfrm>
            <a:off x="5359234" y="3892549"/>
            <a:ext cx="3530765" cy="1247775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65" name="Line 119"/>
          <p:cNvSpPr>
            <a:spLocks noChangeShapeType="1"/>
          </p:cNvSpPr>
          <p:nvPr/>
        </p:nvSpPr>
        <p:spPr bwMode="auto">
          <a:xfrm>
            <a:off x="5113336" y="3502849"/>
            <a:ext cx="3786020" cy="1370778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66" name="Line 120"/>
          <p:cNvSpPr>
            <a:spLocks noChangeShapeType="1"/>
          </p:cNvSpPr>
          <p:nvPr/>
        </p:nvSpPr>
        <p:spPr bwMode="auto">
          <a:xfrm>
            <a:off x="5508105" y="3498087"/>
            <a:ext cx="3453332" cy="124695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9267" name="Picture 123" descr="speakonkabe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676900"/>
            <a:ext cx="1052513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68" name="Group 126"/>
          <p:cNvGrpSpPr>
            <a:grpSpLocks/>
          </p:cNvGrpSpPr>
          <p:nvPr/>
        </p:nvGrpSpPr>
        <p:grpSpPr bwMode="auto">
          <a:xfrm>
            <a:off x="4389438" y="2571750"/>
            <a:ext cx="8229600" cy="0"/>
            <a:chOff x="0" y="12960"/>
            <a:chExt cx="5184" cy="0"/>
          </a:xfrm>
        </p:grpSpPr>
        <p:sp>
          <p:nvSpPr>
            <p:cNvPr id="9269" name="Rectangle 125"/>
            <p:cNvSpPr>
              <a:spLocks noChangeArrowheads="1"/>
            </p:cNvSpPr>
            <p:nvPr/>
          </p:nvSpPr>
          <p:spPr bwMode="auto">
            <a:xfrm>
              <a:off x="0" y="12960"/>
              <a:ext cx="5184" cy="0"/>
            </a:xfrm>
            <a:prstGeom prst="rect">
              <a:avLst/>
            </a:prstGeom>
            <a:solidFill>
              <a:srgbClr val="FF99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9270" name="Rectangle 124"/>
            <p:cNvSpPr>
              <a:spLocks noChangeArrowheads="1"/>
            </p:cNvSpPr>
            <p:nvPr/>
          </p:nvSpPr>
          <p:spPr bwMode="auto">
            <a:xfrm>
              <a:off x="0" y="12960"/>
              <a:ext cx="5184" cy="0"/>
            </a:xfrm>
            <a:prstGeom prst="rect">
              <a:avLst/>
            </a:prstGeom>
            <a:solidFill>
              <a:srgbClr val="FF99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35" name="Group 6"/>
          <p:cNvGrpSpPr>
            <a:grpSpLocks/>
          </p:cNvGrpSpPr>
          <p:nvPr/>
        </p:nvGrpSpPr>
        <p:grpSpPr bwMode="auto">
          <a:xfrm>
            <a:off x="199143" y="152400"/>
            <a:ext cx="6121400" cy="989013"/>
            <a:chOff x="158" y="96"/>
            <a:chExt cx="2314" cy="623"/>
          </a:xfrm>
        </p:grpSpPr>
        <p:sp>
          <p:nvSpPr>
            <p:cNvPr id="36" name="Rectangle 7"/>
            <p:cNvSpPr>
              <a:spLocks noChangeArrowheads="1"/>
            </p:cNvSpPr>
            <p:nvPr/>
          </p:nvSpPr>
          <p:spPr bwMode="auto">
            <a:xfrm>
              <a:off x="158" y="96"/>
              <a:ext cx="2314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r>
                <a:rPr lang="de-DE" altLang="de-DE" sz="2000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Kabel konfektionieren</a:t>
              </a:r>
              <a:endParaRPr lang="de-DE" altLang="de-DE" sz="2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7" name="Text Box 8"/>
            <p:cNvSpPr txBox="1">
              <a:spLocks noChangeArrowheads="1"/>
            </p:cNvSpPr>
            <p:nvPr/>
          </p:nvSpPr>
          <p:spPr bwMode="auto">
            <a:xfrm>
              <a:off x="158" y="527"/>
              <a:ext cx="231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altLang="de-DE" sz="1400" dirty="0" err="1" smtClean="0">
                  <a:solidFill>
                    <a:schemeClr val="bg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Speakon</a:t>
              </a:r>
              <a:r>
                <a:rPr lang="de-DE" altLang="de-DE" sz="1400" dirty="0" smtClean="0">
                  <a:solidFill>
                    <a:schemeClr val="bg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-Lautsprecherkabel</a:t>
              </a:r>
              <a:endParaRPr lang="de-DE" altLang="de-DE" sz="14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pic>
        <p:nvPicPr>
          <p:cNvPr id="38" name="Grafik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538" y="111125"/>
            <a:ext cx="33496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feld 38"/>
          <p:cNvSpPr txBox="1"/>
          <p:nvPr/>
        </p:nvSpPr>
        <p:spPr>
          <a:xfrm>
            <a:off x="6985000" y="152400"/>
            <a:ext cx="1976438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http://www.stefan-klebs.de</a:t>
            </a:r>
            <a:endParaRPr lang="de-DE" sz="10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40" name="Gerader Verbinder 2"/>
          <p:cNvCxnSpPr>
            <a:cxnSpLocks noChangeShapeType="1"/>
          </p:cNvCxnSpPr>
          <p:nvPr/>
        </p:nvCxnSpPr>
        <p:spPr bwMode="auto">
          <a:xfrm>
            <a:off x="179388" y="620713"/>
            <a:ext cx="8736012" cy="0"/>
          </a:xfrm>
          <a:prstGeom prst="line">
            <a:avLst/>
          </a:prstGeom>
          <a:noFill/>
          <a:ln w="38100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randomBa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4" name="Picture 6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429000"/>
            <a:ext cx="344805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hteck 27"/>
          <p:cNvSpPr/>
          <p:nvPr/>
        </p:nvSpPr>
        <p:spPr bwMode="auto">
          <a:xfrm rot="1000544">
            <a:off x="7615348" y="4831865"/>
            <a:ext cx="1500545" cy="50432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52413" y="1270000"/>
            <a:ext cx="8637587" cy="4318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4572000" y="1316038"/>
            <a:ext cx="0" cy="4267200"/>
          </a:xfrm>
          <a:prstGeom prst="line">
            <a:avLst/>
          </a:prstGeom>
          <a:noFill/>
          <a:ln w="9525" cap="rnd">
            <a:solidFill>
              <a:srgbClr val="DDDDDD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572000" y="1484313"/>
            <a:ext cx="196399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de-DE" altLang="de-DE" sz="16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Kupplungsseite</a:t>
            </a:r>
          </a:p>
        </p:txBody>
      </p:sp>
      <p:sp>
        <p:nvSpPr>
          <p:cNvPr id="10248" name="Text Box 14"/>
          <p:cNvSpPr txBox="1">
            <a:spLocks noChangeArrowheads="1"/>
          </p:cNvSpPr>
          <p:nvPr/>
        </p:nvSpPr>
        <p:spPr bwMode="auto">
          <a:xfrm>
            <a:off x="468313" y="1484313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de-DE" altLang="de-DE" sz="1600" b="1" dirty="0" err="1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Steckerseite</a:t>
            </a:r>
            <a:endParaRPr lang="de-DE" altLang="de-DE" sz="1600" b="1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7680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675916"/>
              </p:ext>
            </p:extLst>
          </p:nvPr>
        </p:nvGraphicFramePr>
        <p:xfrm>
          <a:off x="3657600" y="1981200"/>
          <a:ext cx="1800225" cy="982742"/>
        </p:xfrm>
        <a:graphic>
          <a:graphicData uri="http://schemas.openxmlformats.org/drawingml/2006/table">
            <a:tbl>
              <a:tblPr/>
              <a:tblGrid>
                <a:gridCol w="25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1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Signalmasse, mit Pin 4 verbunden</a:t>
                      </a: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7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Signal</a:t>
                      </a: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7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3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---</a:t>
                      </a: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263" name="Text Box 56"/>
          <p:cNvSpPr txBox="1">
            <a:spLocks noChangeArrowheads="1"/>
          </p:cNvSpPr>
          <p:nvPr/>
        </p:nvSpPr>
        <p:spPr bwMode="auto">
          <a:xfrm>
            <a:off x="304800" y="5867400"/>
            <a:ext cx="8655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de-DE" sz="1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Auf </a:t>
            </a:r>
            <a:r>
              <a:rPr lang="en-US" altLang="de-DE" sz="140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Nummerierung</a:t>
            </a:r>
            <a:r>
              <a:rPr lang="en-US" altLang="de-DE" sz="1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de-DE" sz="140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achten</a:t>
            </a:r>
            <a:r>
              <a:rPr lang="en-US" altLang="de-DE" sz="1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r>
              <a:rPr lang="en-US" altLang="de-DE" sz="14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altLang="de-DE" sz="14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altLang="de-DE" sz="1400" dirty="0" err="1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Stecker</a:t>
            </a:r>
            <a:r>
              <a:rPr lang="en-US" altLang="de-DE" sz="1400" dirty="0" smtClean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de-DE" sz="14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 </a:t>
            </a:r>
            <a:r>
              <a:rPr lang="en-US" altLang="de-DE" sz="1400" dirty="0" err="1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Kupplung</a:t>
            </a:r>
            <a:r>
              <a:rPr lang="en-US" altLang="de-DE" sz="14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de-DE" sz="1400" dirty="0" err="1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müssen</a:t>
            </a:r>
            <a:r>
              <a:rPr lang="en-US" altLang="de-DE" sz="14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auf der </a:t>
            </a:r>
            <a:r>
              <a:rPr lang="en-US" altLang="de-DE" sz="1400" dirty="0" err="1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gleichen</a:t>
            </a:r>
            <a:r>
              <a:rPr lang="en-US" altLang="de-DE" sz="14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de-DE" sz="1400" dirty="0" err="1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Nummer</a:t>
            </a:r>
            <a:r>
              <a:rPr lang="en-US" altLang="de-DE" sz="14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die </a:t>
            </a:r>
            <a:r>
              <a:rPr lang="en-US" altLang="de-DE" sz="1400" dirty="0" err="1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selbe</a:t>
            </a:r>
            <a:r>
              <a:rPr lang="en-US" altLang="de-DE" sz="14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de-DE" sz="1400" dirty="0" err="1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Ader</a:t>
            </a:r>
            <a:r>
              <a:rPr lang="en-US" altLang="de-DE" sz="14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de-DE" sz="1400" dirty="0" err="1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führen</a:t>
            </a:r>
            <a:r>
              <a:rPr lang="en-US" altLang="de-DE" sz="14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de-DE" altLang="de-DE" sz="1400" dirty="0">
              <a:solidFill>
                <a:srgbClr val="7D7D7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267" name="Text Box 64"/>
          <p:cNvSpPr txBox="1">
            <a:spLocks noChangeArrowheads="1"/>
          </p:cNvSpPr>
          <p:nvPr/>
        </p:nvSpPr>
        <p:spPr bwMode="auto">
          <a:xfrm>
            <a:off x="5148263" y="4149725"/>
            <a:ext cx="215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000"/>
              <a:t>1</a:t>
            </a:r>
          </a:p>
        </p:txBody>
      </p:sp>
      <p:sp>
        <p:nvSpPr>
          <p:cNvPr id="10268" name="Text Box 65"/>
          <p:cNvSpPr txBox="1">
            <a:spLocks noChangeArrowheads="1"/>
          </p:cNvSpPr>
          <p:nvPr/>
        </p:nvSpPr>
        <p:spPr bwMode="auto">
          <a:xfrm>
            <a:off x="4716463" y="4076700"/>
            <a:ext cx="2889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000"/>
              <a:t>3</a:t>
            </a:r>
          </a:p>
        </p:txBody>
      </p:sp>
      <p:sp>
        <p:nvSpPr>
          <p:cNvPr id="10269" name="Line 66"/>
          <p:cNvSpPr>
            <a:spLocks noChangeShapeType="1"/>
          </p:cNvSpPr>
          <p:nvPr/>
        </p:nvSpPr>
        <p:spPr bwMode="auto">
          <a:xfrm>
            <a:off x="5076825" y="3860800"/>
            <a:ext cx="3816350" cy="1295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70" name="Line 67"/>
          <p:cNvSpPr>
            <a:spLocks noChangeShapeType="1"/>
          </p:cNvSpPr>
          <p:nvPr/>
        </p:nvSpPr>
        <p:spPr bwMode="auto">
          <a:xfrm>
            <a:off x="5148263" y="4149725"/>
            <a:ext cx="3744912" cy="1152525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71" name="Text Box 69"/>
          <p:cNvSpPr txBox="1">
            <a:spLocks noChangeArrowheads="1"/>
          </p:cNvSpPr>
          <p:nvPr/>
        </p:nvSpPr>
        <p:spPr bwMode="auto">
          <a:xfrm>
            <a:off x="4859338" y="3573463"/>
            <a:ext cx="2889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de-DE" sz="1000"/>
              <a:t>2</a:t>
            </a:r>
            <a:endParaRPr lang="de-DE" altLang="de-DE" sz="1000"/>
          </a:p>
        </p:txBody>
      </p:sp>
      <p:pic>
        <p:nvPicPr>
          <p:cNvPr id="10272" name="Picture 7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1989138"/>
            <a:ext cx="9715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3" name="Picture 7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81200"/>
            <a:ext cx="97155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74" name="Object 72"/>
          <p:cNvGraphicFramePr>
            <a:graphicFrameLocks noChangeAspect="1"/>
          </p:cNvGraphicFramePr>
          <p:nvPr/>
        </p:nvGraphicFramePr>
        <p:xfrm>
          <a:off x="3657600" y="4572000"/>
          <a:ext cx="144780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5" name="Bitmap-Bild" r:id="rId6" imgW="2010056" imgH="1371429" progId="Paint.Picture">
                  <p:embed/>
                </p:oleObj>
              </mc:Choice>
              <mc:Fallback>
                <p:oleObj name="Bitmap-Bild" r:id="rId6" imgW="2010056" imgH="1371429" progId="Paint.Picture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572000"/>
                        <a:ext cx="144780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Group 6"/>
          <p:cNvGrpSpPr>
            <a:grpSpLocks/>
          </p:cNvGrpSpPr>
          <p:nvPr/>
        </p:nvGrpSpPr>
        <p:grpSpPr bwMode="auto">
          <a:xfrm>
            <a:off x="199143" y="152400"/>
            <a:ext cx="6121400" cy="989013"/>
            <a:chOff x="158" y="96"/>
            <a:chExt cx="2314" cy="623"/>
          </a:xfrm>
        </p:grpSpPr>
        <p:sp>
          <p:nvSpPr>
            <p:cNvPr id="30" name="Rectangle 7"/>
            <p:cNvSpPr>
              <a:spLocks noChangeArrowheads="1"/>
            </p:cNvSpPr>
            <p:nvPr/>
          </p:nvSpPr>
          <p:spPr bwMode="auto">
            <a:xfrm>
              <a:off x="158" y="96"/>
              <a:ext cx="2314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r>
                <a:rPr lang="de-DE" altLang="de-DE" sz="2000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Kabel konfektionieren</a:t>
              </a:r>
              <a:endParaRPr lang="de-DE" altLang="de-DE" sz="2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1" name="Text Box 8"/>
            <p:cNvSpPr txBox="1">
              <a:spLocks noChangeArrowheads="1"/>
            </p:cNvSpPr>
            <p:nvPr/>
          </p:nvSpPr>
          <p:spPr bwMode="auto">
            <a:xfrm>
              <a:off x="158" y="527"/>
              <a:ext cx="231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altLang="de-DE" sz="1400" dirty="0" smtClean="0">
                  <a:solidFill>
                    <a:schemeClr val="bg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XLR-Lautsprecherkabel – 3-polig</a:t>
              </a:r>
              <a:endParaRPr lang="de-DE" altLang="de-DE" sz="14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pic>
        <p:nvPicPr>
          <p:cNvPr id="32" name="Grafik 3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538" y="111125"/>
            <a:ext cx="33496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feld 32"/>
          <p:cNvSpPr txBox="1"/>
          <p:nvPr/>
        </p:nvSpPr>
        <p:spPr>
          <a:xfrm>
            <a:off x="6985000" y="152400"/>
            <a:ext cx="1976438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http://www.stefan-klebs.de</a:t>
            </a:r>
            <a:endParaRPr lang="de-DE" sz="10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34" name="Gerader Verbinder 2"/>
          <p:cNvCxnSpPr>
            <a:cxnSpLocks noChangeShapeType="1"/>
          </p:cNvCxnSpPr>
          <p:nvPr/>
        </p:nvCxnSpPr>
        <p:spPr bwMode="auto">
          <a:xfrm>
            <a:off x="179388" y="620713"/>
            <a:ext cx="8736012" cy="0"/>
          </a:xfrm>
          <a:prstGeom prst="line">
            <a:avLst/>
          </a:prstGeom>
          <a:noFill/>
          <a:ln w="38100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randomBa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69" descr="1051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16420">
            <a:off x="4914900" y="2941638"/>
            <a:ext cx="231457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hteck 25"/>
          <p:cNvSpPr/>
          <p:nvPr/>
        </p:nvSpPr>
        <p:spPr bwMode="auto">
          <a:xfrm rot="2171333">
            <a:off x="6849427" y="5138705"/>
            <a:ext cx="1095984" cy="322812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52413" y="1270000"/>
            <a:ext cx="8637587" cy="4318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4572000" y="1316038"/>
            <a:ext cx="0" cy="4267200"/>
          </a:xfrm>
          <a:prstGeom prst="line">
            <a:avLst/>
          </a:prstGeom>
          <a:noFill/>
          <a:ln w="9525" cap="rnd">
            <a:solidFill>
              <a:srgbClr val="DDDDDD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572000" y="1484313"/>
            <a:ext cx="18742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de-DE" altLang="de-DE" sz="16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Klinke-Stecker</a:t>
            </a:r>
          </a:p>
        </p:txBody>
      </p:sp>
      <p:graphicFrame>
        <p:nvGraphicFramePr>
          <p:cNvPr id="24642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035577"/>
              </p:ext>
            </p:extLst>
          </p:nvPr>
        </p:nvGraphicFramePr>
        <p:xfrm>
          <a:off x="7239000" y="1916113"/>
          <a:ext cx="1509713" cy="576262"/>
        </p:xfrm>
        <a:graphic>
          <a:graphicData uri="http://schemas.openxmlformats.org/drawingml/2006/table">
            <a:tbl>
              <a:tblPr/>
              <a:tblGrid>
                <a:gridCol w="21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Signalmasse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E0000"/>
                        </a:buClr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Signal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284" name="Line 41"/>
          <p:cNvSpPr>
            <a:spLocks noChangeShapeType="1"/>
          </p:cNvSpPr>
          <p:nvPr/>
        </p:nvSpPr>
        <p:spPr bwMode="auto">
          <a:xfrm>
            <a:off x="6588125" y="4868863"/>
            <a:ext cx="430213" cy="74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7" name="Line 44"/>
          <p:cNvSpPr>
            <a:spLocks noChangeShapeType="1"/>
          </p:cNvSpPr>
          <p:nvPr/>
        </p:nvSpPr>
        <p:spPr bwMode="auto">
          <a:xfrm>
            <a:off x="4724400" y="3429000"/>
            <a:ext cx="2836273" cy="213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8" name="Text Box 45"/>
          <p:cNvSpPr txBox="1">
            <a:spLocks noChangeArrowheads="1"/>
          </p:cNvSpPr>
          <p:nvPr/>
        </p:nvSpPr>
        <p:spPr bwMode="auto">
          <a:xfrm>
            <a:off x="4800600" y="3048000"/>
            <a:ext cx="228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de-DE" sz="1000"/>
              <a:t>2</a:t>
            </a:r>
            <a:endParaRPr lang="de-DE" altLang="de-DE" sz="1000"/>
          </a:p>
        </p:txBody>
      </p:sp>
      <p:sp>
        <p:nvSpPr>
          <p:cNvPr id="11289" name="Text Box 46"/>
          <p:cNvSpPr txBox="1">
            <a:spLocks noChangeArrowheads="1"/>
          </p:cNvSpPr>
          <p:nvPr/>
        </p:nvSpPr>
        <p:spPr bwMode="auto">
          <a:xfrm>
            <a:off x="5410200" y="3429000"/>
            <a:ext cx="228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de-DE" sz="1000"/>
              <a:t>1</a:t>
            </a:r>
            <a:endParaRPr lang="de-DE" altLang="de-DE" sz="1000"/>
          </a:p>
        </p:txBody>
      </p:sp>
      <p:sp>
        <p:nvSpPr>
          <p:cNvPr id="11290" name="Text Box 57"/>
          <p:cNvSpPr txBox="1">
            <a:spLocks noChangeArrowheads="1"/>
          </p:cNvSpPr>
          <p:nvPr/>
        </p:nvSpPr>
        <p:spPr bwMode="auto">
          <a:xfrm>
            <a:off x="354602" y="3019540"/>
            <a:ext cx="3886200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4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Klinkenstecker werden als Lautsprecherstecker so gut wie nicht mehr verwendet, weil die Technik nicht zugbeständig und sehr fehleranfällig ist.</a:t>
            </a:r>
            <a:br>
              <a:rPr lang="de-DE" altLang="de-DE" sz="14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4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altLang="de-DE" sz="14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14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Wenn Ihr könnt baut lieber eure Boxen auf </a:t>
            </a:r>
            <a:r>
              <a:rPr lang="de-DE" altLang="de-DE" sz="1400" dirty="0" err="1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Speakon</a:t>
            </a:r>
            <a:r>
              <a:rPr lang="de-DE" altLang="de-DE" sz="1400" dirty="0">
                <a:solidFill>
                  <a:srgbClr val="7D7D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um.</a:t>
            </a:r>
          </a:p>
        </p:txBody>
      </p:sp>
      <p:graphicFrame>
        <p:nvGraphicFramePr>
          <p:cNvPr id="11291" name="Object 65"/>
          <p:cNvGraphicFramePr>
            <a:graphicFrameLocks noChangeAspect="1"/>
          </p:cNvGraphicFramePr>
          <p:nvPr/>
        </p:nvGraphicFramePr>
        <p:xfrm>
          <a:off x="4724400" y="1981200"/>
          <a:ext cx="169545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Bitmap-Bild" r:id="rId4" imgW="1695687" imgH="704948" progId="Paint.Picture">
                  <p:embed/>
                </p:oleObj>
              </mc:Choice>
              <mc:Fallback>
                <p:oleObj name="Bitmap-Bild" r:id="rId4" imgW="1695687" imgH="704948" progId="Paint.Picture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981200"/>
                        <a:ext cx="169545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2" name="Line 67"/>
          <p:cNvSpPr>
            <a:spLocks noChangeShapeType="1"/>
          </p:cNvSpPr>
          <p:nvPr/>
        </p:nvSpPr>
        <p:spPr bwMode="auto">
          <a:xfrm>
            <a:off x="5257800" y="3657600"/>
            <a:ext cx="2554560" cy="1884364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1293" name="Picture 68" descr="mcc-100_b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105400"/>
            <a:ext cx="2286000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" name="Group 6"/>
          <p:cNvGrpSpPr>
            <a:grpSpLocks/>
          </p:cNvGrpSpPr>
          <p:nvPr/>
        </p:nvGrpSpPr>
        <p:grpSpPr bwMode="auto">
          <a:xfrm>
            <a:off x="199143" y="152400"/>
            <a:ext cx="6121400" cy="989013"/>
            <a:chOff x="158" y="96"/>
            <a:chExt cx="2314" cy="623"/>
          </a:xfrm>
        </p:grpSpPr>
        <p:sp>
          <p:nvSpPr>
            <p:cNvPr id="28" name="Rectangle 7"/>
            <p:cNvSpPr>
              <a:spLocks noChangeArrowheads="1"/>
            </p:cNvSpPr>
            <p:nvPr/>
          </p:nvSpPr>
          <p:spPr bwMode="auto">
            <a:xfrm>
              <a:off x="158" y="96"/>
              <a:ext cx="2314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r>
                <a:rPr lang="de-DE" altLang="de-DE" sz="2000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Kabel konfektionieren</a:t>
              </a:r>
              <a:endParaRPr lang="de-DE" altLang="de-DE" sz="2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158" y="527"/>
              <a:ext cx="231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altLang="de-DE" sz="1400" dirty="0" smtClean="0">
                  <a:solidFill>
                    <a:schemeClr val="bg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Klinke-Lautsprecherkabel</a:t>
              </a:r>
              <a:endParaRPr lang="de-DE" altLang="de-DE" sz="14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pic>
        <p:nvPicPr>
          <p:cNvPr id="30" name="Grafik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538" y="111125"/>
            <a:ext cx="33496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feld 30"/>
          <p:cNvSpPr txBox="1"/>
          <p:nvPr/>
        </p:nvSpPr>
        <p:spPr>
          <a:xfrm>
            <a:off x="6985000" y="152400"/>
            <a:ext cx="1976438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http://www.stefan-klebs.de</a:t>
            </a:r>
            <a:endParaRPr lang="de-DE" sz="10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32" name="Gerader Verbinder 2"/>
          <p:cNvCxnSpPr>
            <a:cxnSpLocks noChangeShapeType="1"/>
          </p:cNvCxnSpPr>
          <p:nvPr/>
        </p:nvCxnSpPr>
        <p:spPr bwMode="auto">
          <a:xfrm>
            <a:off x="179388" y="620713"/>
            <a:ext cx="8736012" cy="0"/>
          </a:xfrm>
          <a:prstGeom prst="line">
            <a:avLst/>
          </a:prstGeom>
          <a:noFill/>
          <a:ln w="38100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1" name="Object 54"/>
          <p:cNvGraphicFramePr>
            <a:graphicFrameLocks noChangeAspect="1"/>
          </p:cNvGraphicFramePr>
          <p:nvPr/>
        </p:nvGraphicFramePr>
        <p:xfrm>
          <a:off x="2286000" y="1676400"/>
          <a:ext cx="27051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8" name="Bitmap-Bild" r:id="rId3" imgW="2704762" imgH="2209524" progId="Paint.Picture">
                  <p:embed/>
                </p:oleObj>
              </mc:Choice>
              <mc:Fallback>
                <p:oleObj name="Bitmap-Bild" r:id="rId3" imgW="2704762" imgH="2209524" progId="Paint.Picture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676400"/>
                        <a:ext cx="270510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252413" y="1270000"/>
            <a:ext cx="8637587" cy="4318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12293" name="Line 4"/>
          <p:cNvSpPr>
            <a:spLocks noChangeShapeType="1"/>
          </p:cNvSpPr>
          <p:nvPr/>
        </p:nvSpPr>
        <p:spPr bwMode="auto">
          <a:xfrm>
            <a:off x="4572000" y="1316038"/>
            <a:ext cx="0" cy="4267200"/>
          </a:xfrm>
          <a:prstGeom prst="line">
            <a:avLst/>
          </a:prstGeom>
          <a:noFill/>
          <a:ln w="9525" cap="rnd">
            <a:solidFill>
              <a:srgbClr val="DDDDDD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4572000" y="1484313"/>
            <a:ext cx="306686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de-DE" altLang="de-DE" sz="16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XLR-Klinke-Lautsprecher</a:t>
            </a:r>
          </a:p>
        </p:txBody>
      </p:sp>
      <p:sp>
        <p:nvSpPr>
          <p:cNvPr id="12297" name="Text Box 14"/>
          <p:cNvSpPr txBox="1">
            <a:spLocks noChangeArrowheads="1"/>
          </p:cNvSpPr>
          <p:nvPr/>
        </p:nvSpPr>
        <p:spPr bwMode="auto">
          <a:xfrm>
            <a:off x="468313" y="1484313"/>
            <a:ext cx="172034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de-DE" sz="16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XLR-</a:t>
            </a:r>
            <a:r>
              <a:rPr lang="en-US" altLang="de-DE" sz="1600" b="1" dirty="0" err="1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Speakon</a:t>
            </a:r>
            <a:endParaRPr lang="de-DE" altLang="de-DE" sz="1600" b="1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2298" name="Picture 5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9800"/>
            <a:ext cx="9715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9" name="Line 55"/>
          <p:cNvSpPr>
            <a:spLocks noChangeShapeType="1"/>
          </p:cNvSpPr>
          <p:nvPr/>
        </p:nvSpPr>
        <p:spPr bwMode="auto">
          <a:xfrm>
            <a:off x="1219200" y="2057400"/>
            <a:ext cx="2057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0" name="Line 56"/>
          <p:cNvSpPr>
            <a:spLocks noChangeShapeType="1"/>
          </p:cNvSpPr>
          <p:nvPr/>
        </p:nvSpPr>
        <p:spPr bwMode="auto">
          <a:xfrm flipV="1">
            <a:off x="1219200" y="2057400"/>
            <a:ext cx="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1" name="Line 57"/>
          <p:cNvSpPr>
            <a:spLocks noChangeShapeType="1"/>
          </p:cNvSpPr>
          <p:nvPr/>
        </p:nvSpPr>
        <p:spPr bwMode="auto">
          <a:xfrm flipV="1">
            <a:off x="3276600" y="2057400"/>
            <a:ext cx="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2" name="Line 58"/>
          <p:cNvSpPr>
            <a:spLocks noChangeShapeType="1"/>
          </p:cNvSpPr>
          <p:nvPr/>
        </p:nvSpPr>
        <p:spPr bwMode="auto">
          <a:xfrm>
            <a:off x="685800" y="2667000"/>
            <a:ext cx="0" cy="76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3" name="Line 59"/>
          <p:cNvSpPr>
            <a:spLocks noChangeShapeType="1"/>
          </p:cNvSpPr>
          <p:nvPr/>
        </p:nvSpPr>
        <p:spPr bwMode="auto">
          <a:xfrm>
            <a:off x="685800" y="3429000"/>
            <a:ext cx="22860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4" name="Line 60"/>
          <p:cNvSpPr>
            <a:spLocks noChangeShapeType="1"/>
          </p:cNvSpPr>
          <p:nvPr/>
        </p:nvSpPr>
        <p:spPr bwMode="auto">
          <a:xfrm>
            <a:off x="2971800" y="2819400"/>
            <a:ext cx="0" cy="609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2305" name="Picture 6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209800"/>
            <a:ext cx="9715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306" name="Object 62"/>
          <p:cNvGraphicFramePr>
            <a:graphicFrameLocks noChangeAspect="1"/>
          </p:cNvGraphicFramePr>
          <p:nvPr/>
        </p:nvGraphicFramePr>
        <p:xfrm>
          <a:off x="4800600" y="2438400"/>
          <a:ext cx="169545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9" name="Bitmap-Bild" r:id="rId6" imgW="1695687" imgH="704948" progId="Paint.Picture">
                  <p:embed/>
                </p:oleObj>
              </mc:Choice>
              <mc:Fallback>
                <p:oleObj name="Bitmap-Bild" r:id="rId6" imgW="1695687" imgH="704948" progId="Paint.Picture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438400"/>
                        <a:ext cx="169545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7" name="Line 64"/>
          <p:cNvSpPr>
            <a:spLocks noChangeShapeType="1"/>
          </p:cNvSpPr>
          <p:nvPr/>
        </p:nvSpPr>
        <p:spPr bwMode="auto">
          <a:xfrm>
            <a:off x="6172200" y="2895600"/>
            <a:ext cx="0" cy="76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8" name="Line 65"/>
          <p:cNvSpPr>
            <a:spLocks noChangeShapeType="1"/>
          </p:cNvSpPr>
          <p:nvPr/>
        </p:nvSpPr>
        <p:spPr bwMode="auto">
          <a:xfrm>
            <a:off x="6172200" y="3657600"/>
            <a:ext cx="1828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9" name="Line 66"/>
          <p:cNvSpPr>
            <a:spLocks noChangeShapeType="1"/>
          </p:cNvSpPr>
          <p:nvPr/>
        </p:nvSpPr>
        <p:spPr bwMode="auto">
          <a:xfrm>
            <a:off x="8001000" y="2667000"/>
            <a:ext cx="0" cy="990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10" name="Line 67"/>
          <p:cNvSpPr>
            <a:spLocks noChangeShapeType="1"/>
          </p:cNvSpPr>
          <p:nvPr/>
        </p:nvSpPr>
        <p:spPr bwMode="auto">
          <a:xfrm flipV="1">
            <a:off x="6172200" y="2286000"/>
            <a:ext cx="0" cy="533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11" name="Line 68"/>
          <p:cNvSpPr>
            <a:spLocks noChangeShapeType="1"/>
          </p:cNvSpPr>
          <p:nvPr/>
        </p:nvSpPr>
        <p:spPr bwMode="auto">
          <a:xfrm>
            <a:off x="6172200" y="2286000"/>
            <a:ext cx="2286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12" name="Line 69"/>
          <p:cNvSpPr>
            <a:spLocks noChangeShapeType="1"/>
          </p:cNvSpPr>
          <p:nvPr/>
        </p:nvSpPr>
        <p:spPr bwMode="auto">
          <a:xfrm flipV="1">
            <a:off x="8458200" y="2286000"/>
            <a:ext cx="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2313" name="Picture 71" descr="1046269528-1856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257800"/>
            <a:ext cx="16764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4" name="Picture 75" descr="6m Jack - XLR Mic cabl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876800"/>
            <a:ext cx="2362200" cy="177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3" name="Group 6"/>
          <p:cNvGrpSpPr>
            <a:grpSpLocks/>
          </p:cNvGrpSpPr>
          <p:nvPr/>
        </p:nvGrpSpPr>
        <p:grpSpPr bwMode="auto">
          <a:xfrm>
            <a:off x="199143" y="152400"/>
            <a:ext cx="6121400" cy="989013"/>
            <a:chOff x="158" y="96"/>
            <a:chExt cx="2314" cy="623"/>
          </a:xfrm>
        </p:grpSpPr>
        <p:sp>
          <p:nvSpPr>
            <p:cNvPr id="34" name="Rectangle 7"/>
            <p:cNvSpPr>
              <a:spLocks noChangeArrowheads="1"/>
            </p:cNvSpPr>
            <p:nvPr/>
          </p:nvSpPr>
          <p:spPr bwMode="auto">
            <a:xfrm>
              <a:off x="158" y="96"/>
              <a:ext cx="2314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r>
                <a:rPr lang="de-DE" altLang="de-DE" sz="2000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Kabel konfektionieren</a:t>
              </a:r>
              <a:endParaRPr lang="de-DE" altLang="de-DE" sz="2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5" name="Text Box 8"/>
            <p:cNvSpPr txBox="1">
              <a:spLocks noChangeArrowheads="1"/>
            </p:cNvSpPr>
            <p:nvPr/>
          </p:nvSpPr>
          <p:spPr bwMode="auto">
            <a:xfrm>
              <a:off x="158" y="527"/>
              <a:ext cx="231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altLang="de-DE" sz="1400" dirty="0" smtClean="0">
                  <a:solidFill>
                    <a:schemeClr val="bg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Adapter-Lautsprecherkabel</a:t>
              </a:r>
              <a:endParaRPr lang="de-DE" altLang="de-DE" sz="14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pic>
        <p:nvPicPr>
          <p:cNvPr id="36" name="Grafik 3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538" y="111125"/>
            <a:ext cx="33496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feld 36"/>
          <p:cNvSpPr txBox="1"/>
          <p:nvPr/>
        </p:nvSpPr>
        <p:spPr>
          <a:xfrm>
            <a:off x="6985000" y="152400"/>
            <a:ext cx="1976438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http://www.stefan-klebs.de</a:t>
            </a:r>
            <a:endParaRPr lang="de-DE" sz="10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38" name="Gerader Verbinder 2"/>
          <p:cNvCxnSpPr>
            <a:cxnSpLocks noChangeShapeType="1"/>
          </p:cNvCxnSpPr>
          <p:nvPr/>
        </p:nvCxnSpPr>
        <p:spPr bwMode="auto">
          <a:xfrm>
            <a:off x="179388" y="620713"/>
            <a:ext cx="8736012" cy="0"/>
          </a:xfrm>
          <a:prstGeom prst="line">
            <a:avLst/>
          </a:prstGeom>
          <a:noFill/>
          <a:ln w="38100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randomBar/>
  </p:transition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410</Words>
  <Application>Microsoft Office PowerPoint</Application>
  <PresentationFormat>Bildschirmpräsentation (4:3)</PresentationFormat>
  <Paragraphs>147</Paragraphs>
  <Slides>11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Times</vt:lpstr>
      <vt:lpstr>Arial</vt:lpstr>
      <vt:lpstr>Century Gothic</vt:lpstr>
      <vt:lpstr>Tahoma</vt:lpstr>
      <vt:lpstr>Standarddesign</vt:lpstr>
      <vt:lpstr>Paintbrush-Bild</vt:lpstr>
      <vt:lpstr>Steckertypen</vt:lpstr>
      <vt:lpstr>PowerPoint-Präsentation</vt:lpstr>
      <vt:lpstr>PowerPoint-Präsentation</vt:lpstr>
      <vt:lpstr>PowerPoint-Präsentation</vt:lpstr>
      <vt:lpstr>Steckertypen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Stefan-Klebs CD Cover</dc:title>
  <dc:subject>CD-Booklet und CD-Rücken</dc:subject>
  <dc:creator>Stefan Klebs</dc:creator>
  <dc:description/>
  <cp:lastModifiedBy>Stefan Klebs</cp:lastModifiedBy>
  <cp:revision>61</cp:revision>
  <dcterms:created xsi:type="dcterms:W3CDTF">2006-01-17T13:58:03Z</dcterms:created>
  <dcterms:modified xsi:type="dcterms:W3CDTF">2018-01-16T16:03:07Z</dcterms:modified>
</cp:coreProperties>
</file>